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s/comment1.xml" ContentType="application/vnd.openxmlformats-officedocument.presentationml.comment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s/comment2.xml" ContentType="application/vnd.openxmlformats-officedocument.presentationml.comments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s/comment3.xml" ContentType="application/vnd.openxmlformats-officedocument.presentationml.comments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comments/comment4.xml" ContentType="application/vnd.openxmlformats-officedocument.presentationml.comments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6"/>
    <p:sldId id="322" r:id="rId77"/>
    <p:sldId id="323" r:id="rId78"/>
    <p:sldId id="324" r:id="rId80"/>
    <p:sldId id="325" r:id="rId81"/>
    <p:sldId id="326" r:id="rId82"/>
    <p:sldId id="327" r:id="rId83"/>
    <p:sldId id="328" r:id="rId84"/>
    <p:sldId id="329" r:id="rId85"/>
    <p:sldId id="330" r:id="rId86"/>
    <p:sldId id="331" r:id="rId87"/>
    <p:sldId id="332" r:id="rId88"/>
    <p:sldId id="333" r:id="rId89"/>
    <p:sldId id="334" r:id="rId90"/>
    <p:sldId id="335" r:id="rId91"/>
    <p:sldId id="336" r:id="rId92"/>
    <p:sldId id="337" r:id="rId93"/>
    <p:sldId id="338" r:id="rId94"/>
    <p:sldId id="339" r:id="rId95"/>
    <p:sldId id="340" r:id="rId96"/>
    <p:sldId id="341" r:id="rId97"/>
    <p:sldId id="342" r:id="rId98"/>
    <p:sldId id="343" r:id="rId99"/>
    <p:sldId id="344" r:id="rId100"/>
    <p:sldId id="345" r:id="rId101"/>
    <p:sldId id="346" r:id="rId102"/>
    <p:sldId id="347" r:id="rId103"/>
    <p:sldId id="348" r:id="rId104"/>
    <p:sldId id="349" r:id="rId105"/>
    <p:sldId id="350" r:id="rId106"/>
    <p:sldId id="351" r:id="rId107"/>
    <p:sldId id="352" r:id="rId108"/>
    <p:sldId id="353" r:id="rId109"/>
    <p:sldId id="354" r:id="rId110"/>
    <p:sldId id="355" r:id="rId111"/>
    <p:sldId id="356" r:id="rId112"/>
    <p:sldId id="357" r:id="rId113"/>
    <p:sldId id="358" r:id="rId114"/>
    <p:sldId id="359" r:id="rId115"/>
    <p:sldId id="360" r:id="rId116"/>
    <p:sldId id="361" r:id="rId117"/>
    <p:sldId id="362" r:id="rId11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im" initials="j" lastIdx="3" clrIdx="0"/>
  <p:cmAuthor id="1" name="Haoran Chen" initials="H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comments" Target="comments/comment1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40" Type="http://schemas.openxmlformats.org/officeDocument/2006/relationships/comments" Target="comments/comment2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Relationship Id="rId68" Type="http://schemas.openxmlformats.org/officeDocument/2006/relationships/slide" Target="slides/slide59.xml"/><Relationship Id="rId69" Type="http://schemas.openxmlformats.org/officeDocument/2006/relationships/slide" Target="slides/slide60.xml"/><Relationship Id="rId70" Type="http://schemas.openxmlformats.org/officeDocument/2006/relationships/slide" Target="slides/slide61.xml"/><Relationship Id="rId71" Type="http://schemas.openxmlformats.org/officeDocument/2006/relationships/slide" Target="slides/slide62.xml"/><Relationship Id="rId72" Type="http://schemas.openxmlformats.org/officeDocument/2006/relationships/slide" Target="slides/slide63.xml"/><Relationship Id="rId73" Type="http://schemas.openxmlformats.org/officeDocument/2006/relationships/slide" Target="slides/slide64.xml"/><Relationship Id="rId74" Type="http://schemas.openxmlformats.org/officeDocument/2006/relationships/slide" Target="slides/slide65.xml"/><Relationship Id="rId75" Type="http://schemas.openxmlformats.org/officeDocument/2006/relationships/comments" Target="comments/comment3.xml"/><Relationship Id="rId76" Type="http://schemas.openxmlformats.org/officeDocument/2006/relationships/slide" Target="slides/slide66.xml"/><Relationship Id="rId77" Type="http://schemas.openxmlformats.org/officeDocument/2006/relationships/slide" Target="slides/slide67.xml"/><Relationship Id="rId78" Type="http://schemas.openxmlformats.org/officeDocument/2006/relationships/slide" Target="slides/slide68.xml"/><Relationship Id="rId79" Type="http://schemas.openxmlformats.org/officeDocument/2006/relationships/comments" Target="comments/comment4.xml"/><Relationship Id="rId80" Type="http://schemas.openxmlformats.org/officeDocument/2006/relationships/slide" Target="slides/slide69.xml"/><Relationship Id="rId81" Type="http://schemas.openxmlformats.org/officeDocument/2006/relationships/slide" Target="slides/slide70.xml"/><Relationship Id="rId82" Type="http://schemas.openxmlformats.org/officeDocument/2006/relationships/slide" Target="slides/slide71.xml"/><Relationship Id="rId83" Type="http://schemas.openxmlformats.org/officeDocument/2006/relationships/slide" Target="slides/slide72.xml"/><Relationship Id="rId84" Type="http://schemas.openxmlformats.org/officeDocument/2006/relationships/slide" Target="slides/slide73.xml"/><Relationship Id="rId85" Type="http://schemas.openxmlformats.org/officeDocument/2006/relationships/slide" Target="slides/slide74.xml"/><Relationship Id="rId86" Type="http://schemas.openxmlformats.org/officeDocument/2006/relationships/slide" Target="slides/slide75.xml"/><Relationship Id="rId87" Type="http://schemas.openxmlformats.org/officeDocument/2006/relationships/slide" Target="slides/slide76.xml"/><Relationship Id="rId88" Type="http://schemas.openxmlformats.org/officeDocument/2006/relationships/slide" Target="slides/slide77.xml"/><Relationship Id="rId89" Type="http://schemas.openxmlformats.org/officeDocument/2006/relationships/slide" Target="slides/slide78.xml"/><Relationship Id="rId90" Type="http://schemas.openxmlformats.org/officeDocument/2006/relationships/slide" Target="slides/slide79.xml"/><Relationship Id="rId91" Type="http://schemas.openxmlformats.org/officeDocument/2006/relationships/slide" Target="slides/slide80.xml"/><Relationship Id="rId92" Type="http://schemas.openxmlformats.org/officeDocument/2006/relationships/slide" Target="slides/slide81.xml"/><Relationship Id="rId93" Type="http://schemas.openxmlformats.org/officeDocument/2006/relationships/slide" Target="slides/slide82.xml"/><Relationship Id="rId94" Type="http://schemas.openxmlformats.org/officeDocument/2006/relationships/slide" Target="slides/slide83.xml"/><Relationship Id="rId95" Type="http://schemas.openxmlformats.org/officeDocument/2006/relationships/slide" Target="slides/slide84.xml"/><Relationship Id="rId96" Type="http://schemas.openxmlformats.org/officeDocument/2006/relationships/slide" Target="slides/slide85.xml"/><Relationship Id="rId97" Type="http://schemas.openxmlformats.org/officeDocument/2006/relationships/slide" Target="slides/slide86.xml"/><Relationship Id="rId98" Type="http://schemas.openxmlformats.org/officeDocument/2006/relationships/slide" Target="slides/slide87.xml"/><Relationship Id="rId99" Type="http://schemas.openxmlformats.org/officeDocument/2006/relationships/slide" Target="slides/slide88.xml"/><Relationship Id="rId100" Type="http://schemas.openxmlformats.org/officeDocument/2006/relationships/slide" Target="slides/slide89.xml"/><Relationship Id="rId101" Type="http://schemas.openxmlformats.org/officeDocument/2006/relationships/slide" Target="slides/slide90.xml"/><Relationship Id="rId102" Type="http://schemas.openxmlformats.org/officeDocument/2006/relationships/slide" Target="slides/slide91.xml"/><Relationship Id="rId103" Type="http://schemas.openxmlformats.org/officeDocument/2006/relationships/slide" Target="slides/slide92.xml"/><Relationship Id="rId104" Type="http://schemas.openxmlformats.org/officeDocument/2006/relationships/slide" Target="slides/slide93.xml"/><Relationship Id="rId105" Type="http://schemas.openxmlformats.org/officeDocument/2006/relationships/slide" Target="slides/slide94.xml"/><Relationship Id="rId106" Type="http://schemas.openxmlformats.org/officeDocument/2006/relationships/slide" Target="slides/slide95.xml"/><Relationship Id="rId107" Type="http://schemas.openxmlformats.org/officeDocument/2006/relationships/slide" Target="slides/slide96.xml"/><Relationship Id="rId108" Type="http://schemas.openxmlformats.org/officeDocument/2006/relationships/slide" Target="slides/slide97.xml"/><Relationship Id="rId109" Type="http://schemas.openxmlformats.org/officeDocument/2006/relationships/slide" Target="slides/slide98.xml"/><Relationship Id="rId110" Type="http://schemas.openxmlformats.org/officeDocument/2006/relationships/slide" Target="slides/slide99.xml"/><Relationship Id="rId111" Type="http://schemas.openxmlformats.org/officeDocument/2006/relationships/slide" Target="slides/slide100.xml"/><Relationship Id="rId112" Type="http://schemas.openxmlformats.org/officeDocument/2006/relationships/slide" Target="slides/slide101.xml"/><Relationship Id="rId113" Type="http://schemas.openxmlformats.org/officeDocument/2006/relationships/slide" Target="slides/slide102.xml"/><Relationship Id="rId114" Type="http://schemas.openxmlformats.org/officeDocument/2006/relationships/slide" Target="slides/slide103.xml"/><Relationship Id="rId115" Type="http://schemas.openxmlformats.org/officeDocument/2006/relationships/slide" Target="slides/slide104.xml"/><Relationship Id="rId116" Type="http://schemas.openxmlformats.org/officeDocument/2006/relationships/slide" Target="slides/slide105.xml"/><Relationship Id="rId117" Type="http://schemas.openxmlformats.org/officeDocument/2006/relationships/slide" Target="slides/slide106.xml"/><Relationship Id="rId118" Type="http://schemas.openxmlformats.org/officeDocument/2006/relationships/slide" Target="slides/slide107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7-15T14:52:59.140" idx="1">
    <p:pos x="6928" y="5600"/>
    <p:text>0100 IPV4、0110 IPV6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6-06-23T18:45:47.068" idx="1">
    <p:pos x="4768" y="5216"/>
    <p:text>Google的论文《An Argument for Increasing TCP’s Initial Congestion Window》，Linux 3.0后采用了这篇论文的建议——把cwnd 初始化成了 10个MSS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7-19T19:42:00.693" idx="2">
    <p:pos x="5168" y="5040"/>
    <p:text>BSC 是爱立信解决方案的指令集</p:tex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6-07-19T19:55:15.977" idx="3">
    <p:pos x="6064" y="5168"/>
    <p:text>2.4G 穿透性好 传输距离近
802.11ac 5G穿透性差 传输距离远 信号质量好 节能</p:text>
  </p:cm>
</p:cmLst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10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10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2.xml"/><Relationship Id="rId3" Type="http://schemas.openxmlformats.org/officeDocument/2006/relationships/image" Target="../media/image14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4.png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3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4.xml"/><Relationship Id="rId3" Type="http://schemas.openxmlformats.org/officeDocument/2006/relationships/image" Target="../media/image22.png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7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7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7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8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8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8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9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9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9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9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9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9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网络基础和性能 (~50 min)</a:t>
            </a:r>
          </a:p>
          <a:p>
            <a:pPr/>
            <a:r>
              <a:t>无线网络基础和性能 (~20 min)</a:t>
            </a:r>
          </a:p>
          <a:p>
            <a:pPr/>
            <a:r>
              <a:t>App网络性能优化 (~50 min)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解析TCP协议</a:t>
            </a:r>
          </a:p>
        </p:txBody>
      </p:sp>
      <p:sp>
        <p:nvSpPr>
          <p:cNvPr id="150" name="Shape 15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Sequence Number：包序号，用于解决网络包乱序(Reordering)的问题。</a:t>
            </a:r>
          </a:p>
          <a:p>
            <a:pPr/>
            <a:r>
              <a:t>Acknowledgement Number：ACK确认号，用于确认收到，用来解决不丢包的问题</a:t>
            </a:r>
          </a:p>
          <a:p>
            <a:pPr/>
            <a:r>
              <a:t>Window又叫Advertised Window，即滑动窗口(Sliding Window)，用于解决流量控制的问题</a:t>
            </a:r>
          </a:p>
          <a:p>
            <a:pPr/>
            <a:r>
              <a:t>Code Bits (TCP Flags)：是包的类型或者标识当前TCP状态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Ctrip - 海外网络服务优化</a:t>
            </a:r>
          </a:p>
        </p:txBody>
      </p:sp>
      <p:pic>
        <p:nvPicPr>
          <p:cNvPr id="444" name="Screen Shot 2016-06-24 at 4.31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11400" y="2870200"/>
            <a:ext cx="8382000" cy="5765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HTTPS迁移问题</a:t>
            </a:r>
          </a:p>
        </p:txBody>
      </p:sp>
      <p:sp>
        <p:nvSpPr>
          <p:cNvPr id="447" name="Shape 44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安全性上升，防劫持效果明显</a:t>
            </a:r>
          </a:p>
          <a:p>
            <a:pPr/>
            <a:r>
              <a:t>加载时间明显升高，携程AB测试下增加40%+</a:t>
            </a:r>
          </a:p>
          <a:p>
            <a:pPr/>
            <a:r>
              <a:t>携程Workaround：</a:t>
            </a:r>
          </a:p>
          <a:p>
            <a:pPr lvl="2">
              <a:defRPr sz="3200"/>
            </a:pPr>
            <a:r>
              <a:t>Hybrid框架检测网页内容，如果发现内容劫持，自动使用HTTPS重刷页面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HTTPS迁移问题</a:t>
            </a:r>
          </a:p>
        </p:txBody>
      </p:sp>
      <p:sp>
        <p:nvSpPr>
          <p:cNvPr id="450" name="Shape 45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26719" indent="-426719" defTabSz="560831">
              <a:spcBef>
                <a:spcPts val="4000"/>
              </a:spcBef>
              <a:defRPr sz="3455"/>
            </a:pPr>
            <a:r>
              <a:t>QZone App Hybrid解决方案，最终基本接近HTTP性能</a:t>
            </a:r>
          </a:p>
          <a:p>
            <a:pPr lvl="2" marL="1280159" indent="-426719" defTabSz="560831">
              <a:spcBef>
                <a:spcPts val="4000"/>
              </a:spcBef>
              <a:defRPr sz="3072"/>
            </a:pPr>
            <a:r>
              <a:t>启用HTTPS+SPDY协议支持</a:t>
            </a:r>
          </a:p>
          <a:p>
            <a:pPr lvl="2" marL="1280159" indent="-426719" defTabSz="560831">
              <a:spcBef>
                <a:spcPts val="4000"/>
              </a:spcBef>
              <a:defRPr sz="3072"/>
            </a:pPr>
            <a:r>
              <a:t>提升TCP连接的复用率：页面入口发起一个HTTPS请求 (空内容)，减少连接时间，预请求复用的命中率75%左右</a:t>
            </a:r>
          </a:p>
          <a:p>
            <a:pPr lvl="2" marL="1280159" indent="-426719" defTabSz="560831">
              <a:spcBef>
                <a:spcPts val="4000"/>
              </a:spcBef>
              <a:defRPr sz="3072"/>
            </a:pPr>
            <a:r>
              <a:t>提升SSL session的复用率：服务端支持session ticket和session cache，命中率40%左右</a:t>
            </a:r>
          </a:p>
          <a:p>
            <a:pPr lvl="2" marL="1280159" indent="-426719" defTabSz="560831">
              <a:spcBef>
                <a:spcPts val="4000"/>
              </a:spcBef>
              <a:defRPr sz="3072"/>
            </a:pPr>
            <a:r>
              <a:t>减少页面中请求域名的数量：域名收敛，减少DNS解析时长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更多App网络服务实现方式</a:t>
            </a:r>
          </a:p>
        </p:txBody>
      </p:sp>
      <p:sp>
        <p:nvSpPr>
          <p:cNvPr id="453" name="Shape 45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基于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SPDY</a:t>
            </a:r>
            <a:r>
              <a:t> 或者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HTTP/2.0</a:t>
            </a:r>
            <a:r>
              <a:t> 协议</a:t>
            </a:r>
          </a:p>
          <a:p>
            <a:pPr/>
            <a:r>
              <a:t>基于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QUIC</a:t>
            </a:r>
            <a:r>
              <a:t> 协议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Shape 4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7280"/>
            </a:lvl1pPr>
          </a:lstStyle>
          <a:p>
            <a:pPr/>
            <a:r>
              <a:t>更多App网络服务实现方式</a:t>
            </a:r>
          </a:p>
        </p:txBody>
      </p:sp>
      <p:pic>
        <p:nvPicPr>
          <p:cNvPr id="4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901" y="3713757"/>
            <a:ext cx="9627123" cy="4078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Shape 4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SPDY &amp; HTTP/2.0协议</a:t>
            </a:r>
          </a:p>
        </p:txBody>
      </p:sp>
      <p:sp>
        <p:nvSpPr>
          <p:cNvPr id="459" name="Shape 45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多路复用</a:t>
            </a:r>
          </a:p>
          <a:p>
            <a:pPr/>
            <a:r>
              <a:t>请求优先级</a:t>
            </a:r>
          </a:p>
          <a:p>
            <a:pPr/>
            <a:r>
              <a:t>支持服务端推送</a:t>
            </a:r>
          </a:p>
          <a:p>
            <a:pPr/>
            <a:r>
              <a:t>HTTP Header压缩</a:t>
            </a:r>
          </a:p>
          <a:p>
            <a:pPr/>
            <a:r>
              <a:t>默认TLS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QUIC协议</a:t>
            </a:r>
          </a:p>
        </p:txBody>
      </p:sp>
      <p:sp>
        <p:nvSpPr>
          <p:cNvPr id="462" name="Shape 46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相当于在UDP协议上实现TCP+TLS+SPDY</a:t>
            </a:r>
          </a:p>
          <a:p>
            <a:pPr/>
            <a:r>
              <a:t>大幅减少连接时间</a:t>
            </a:r>
          </a:p>
          <a:p>
            <a:pPr/>
            <a:r>
              <a:t>避免TCP Head-of-Line Blocking</a:t>
            </a:r>
          </a:p>
          <a:p>
            <a:pPr/>
            <a:r>
              <a:t>优化拥塞控制</a:t>
            </a:r>
          </a:p>
          <a:p>
            <a:pPr/>
            <a:r>
              <a:t>优化连接迁移Connection Migration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移动开发网络性能优化实践</a:t>
            </a:r>
          </a:p>
        </p:txBody>
      </p:sp>
      <p:sp>
        <p:nvSpPr>
          <p:cNvPr id="465" name="Shape 46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利用 TCP 和 HTTP 特性，尽量使用长连接</a:t>
            </a:r>
          </a:p>
          <a:p>
            <a:pPr/>
            <a:r>
              <a:t>拥抱新技术和新思路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 Flags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37820" indent="-337820" defTabSz="443991">
              <a:spcBef>
                <a:spcPts val="3100"/>
              </a:spcBef>
              <a:defRPr sz="2736"/>
            </a:pPr>
            <a:r>
              <a:t>URG:当 URG=1 时,表明紧急指针字段有效.它告诉系统此报文段中有紧急数据,应尽快传送(相当于高优先级的数据)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ACK:只有当 ACK=1 时确认号字段才有效.当 ACK=0 时,确认号无效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PSH(PuSH):接收 TCP 收到 PSH = 1 的报文段,就尽快地交付接收应用进程,而不再等到整个缓存都填满了后再向上交付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RST (ReSeT):当 RST=1 时,表明 TCP 连接中出现严重差错（如由于主机崩溃或其他原因,必须释放连接,然后再重新建立运输连接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SYN:同步 SYN = 1 表示这是一个连接请求或连接接受报文</a:t>
            </a:r>
          </a:p>
          <a:p>
            <a:pPr marL="337820" indent="-337820" defTabSz="443991">
              <a:spcBef>
                <a:spcPts val="3100"/>
              </a:spcBef>
              <a:defRPr sz="2736"/>
            </a:pPr>
            <a:r>
              <a:t>FIN:用来释放一个连接.FIN=1 表明此报文段的发送端的数据已发送完毕,并要求释放运输连接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TCP状态机</a:t>
            </a:r>
          </a:p>
        </p:txBody>
      </p:sp>
      <p:pic>
        <p:nvPicPr>
          <p:cNvPr id="15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4705" y="2081704"/>
            <a:ext cx="10215390" cy="76972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TCP建立和关闭连接</a:t>
            </a:r>
          </a:p>
        </p:txBody>
      </p:sp>
      <p:pic>
        <p:nvPicPr>
          <p:cNvPr id="15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0915" y="2411436"/>
            <a:ext cx="6422970" cy="7164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问题？</a:t>
            </a:r>
          </a:p>
        </p:txBody>
      </p:sp>
      <p:sp>
        <p:nvSpPr>
          <p:cNvPr id="162" name="Shape 16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为什么TCP建立连接需要3次握手，而关闭连接却需要4次？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 SYN Flood攻击</a:t>
            </a:r>
          </a:p>
        </p:txBody>
      </p:sp>
      <p:sp>
        <p:nvSpPr>
          <p:cNvPr id="165" name="Shape 16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08940" indent="-408940" defTabSz="537463">
              <a:spcBef>
                <a:spcPts val="3800"/>
              </a:spcBef>
              <a:defRPr sz="3312"/>
            </a:pPr>
            <a:r>
              <a:t>利用TCP栈收到SYN包后的超时等待时间，大量发送SYN包到服务端，最终导致无法响应其他正常网络包</a:t>
            </a:r>
          </a:p>
          <a:p>
            <a:pPr marL="408940" indent="-408940" defTabSz="537463">
              <a:spcBef>
                <a:spcPts val="3800"/>
              </a:spcBef>
              <a:defRPr sz="3312"/>
            </a:pPr>
            <a:r>
              <a:t>解决办法</a:t>
            </a:r>
          </a:p>
          <a:p>
            <a:pPr lvl="1" marL="817880" indent="-408940" defTabSz="537463">
              <a:spcBef>
                <a:spcPts val="3800"/>
              </a:spcBef>
              <a:defRPr sz="2944"/>
            </a:pPr>
            <a:r>
              <a:t>tcp_syncookies：根据源地址端口、目标地址端口和时间戳计算出seq</a:t>
            </a:r>
          </a:p>
          <a:p>
            <a:pPr lvl="1" marL="817880" indent="-408940" defTabSz="537463">
              <a:spcBef>
                <a:spcPts val="3800"/>
              </a:spcBef>
              <a:defRPr sz="2944"/>
            </a:pPr>
            <a:r>
              <a:t>tcp_synack_retries：减少重试次数</a:t>
            </a:r>
          </a:p>
          <a:p>
            <a:pPr lvl="1" marL="817880" indent="-408940" defTabSz="537463">
              <a:spcBef>
                <a:spcPts val="3800"/>
              </a:spcBef>
              <a:defRPr sz="2944"/>
            </a:pPr>
            <a:r>
              <a:t>tcp_max_syn_backlog：增大SYN连接数</a:t>
            </a:r>
          </a:p>
          <a:p>
            <a:pPr lvl="1" marL="817880" indent="-408940" defTabSz="537463">
              <a:spcBef>
                <a:spcPts val="3800"/>
              </a:spcBef>
              <a:defRPr sz="2944"/>
            </a:pPr>
            <a:r>
              <a:t>tcp_abort_on_overflow：超过流量时拒绝连接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 TIME_WAIT状态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2700"/>
              </a:spcBef>
              <a:defRPr sz="2376"/>
            </a:pPr>
            <a:r>
              <a:t>主动关闭之后的状态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作用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可靠实现TCP全双工连接终止，确保有足够的时间让对端收到了ACK，如果被动关闭方没有收到ACK，就会触发被动端重发FIN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防止上一次连接中的包，迷路后重新出现，影响新连接（经过2MSL，上一次连接中所有的重复包都会消失）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超时时长由MSL时间决定 = 2MSL (Maximum segment lifetime)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服务端TIME_WAIT数量太多会浪费大量资源，实际应用场景尽量由客户端主动关闭TCP连接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优化方案—修改系统内核配置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参数tcp_tw_reuse(开启重用)，tcp_tw_recycle(快速回收)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 CLOSE_WAIT状态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20040" indent="-320040" defTabSz="420624">
              <a:spcBef>
                <a:spcPts val="3000"/>
              </a:spcBef>
              <a:defRPr sz="2592"/>
            </a:pPr>
            <a:r>
              <a:t>被动关闭之后的状态</a:t>
            </a:r>
          </a:p>
          <a:p>
            <a:pPr marL="320040" indent="-320040" defTabSz="420624">
              <a:spcBef>
                <a:spcPts val="3000"/>
              </a:spcBef>
              <a:defRPr sz="2592"/>
            </a:pPr>
            <a:r>
              <a:t>一般是程序开发的问题</a:t>
            </a:r>
          </a:p>
          <a:p>
            <a:pPr marL="320040" indent="-320040" defTabSz="420624">
              <a:spcBef>
                <a:spcPts val="3000"/>
              </a:spcBef>
              <a:defRPr sz="2592"/>
            </a:pPr>
            <a:r>
              <a:t>举例：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t>务器A是一台爬虫服务器，使用HttpClient从服务器B爬取资源；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t>正常情况下，如果A请求完成后，服务器A会主动发出关闭连接的请求，进入前面所说的TIME_WAIT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t>假设请求的资源服务器B上并不存在，服务器B发出关闭连接的请求，服务器A就处于被动的关闭了连接；</a:t>
            </a:r>
          </a:p>
          <a:p>
            <a:pPr lvl="1" marL="640080" indent="-320040" defTabSz="420624">
              <a:spcBef>
                <a:spcPts val="3000"/>
              </a:spcBef>
              <a:defRPr sz="2592"/>
            </a:pPr>
            <a:r>
              <a:t>如果服务器A在被动关闭连接之后，程序员忘了让HttpClient释放连接，那就会造成CLOSE_WAIT的状态了。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超时重传</a:t>
            </a:r>
          </a:p>
          <a:p>
            <a:pPr/>
            <a:r>
              <a:t>快速重传</a:t>
            </a:r>
          </a:p>
          <a:p>
            <a:pPr/>
            <a:r>
              <a:t>流量控制</a:t>
            </a:r>
          </a:p>
          <a:p>
            <a:pPr/>
            <a:r>
              <a:t>拥塞控制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/>
            <a:r>
              <a:t>TCP传输过程 - MTU&amp;MSS</a:t>
            </a:r>
          </a:p>
        </p:txBody>
      </p:sp>
      <p:sp>
        <p:nvSpPr>
          <p:cNvPr id="177" name="Shape 17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86715" indent="-386715" defTabSz="508254">
              <a:spcBef>
                <a:spcPts val="3600"/>
              </a:spcBef>
              <a:defRPr sz="3132"/>
            </a:pPr>
            <a:r>
              <a:t>MTU：maximum transmission unit，最大传输单元，由硬件规定，如以太网的MTU为1500字节(RFC规定最小MTU=573)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MTU越大，通讯效率越高，但同时延迟增加，错误率增加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MSS：maximum segment size，最大分片大小，为TCP数据包每次传输的最大数据分段大小。发送发和接收方协商。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MSS＝MTU-IPv4 Header（20 Byte）- TCP header（20 Byte）   </a:t>
            </a:r>
          </a:p>
          <a:p>
            <a:pPr marL="386715" indent="-386715" defTabSz="508254">
              <a:spcBef>
                <a:spcPts val="3600"/>
              </a:spcBef>
              <a:defRPr sz="3132"/>
            </a:pPr>
            <a:r>
              <a:t>分片：若一IP数据报大小超过相应链路的MTU的时候，将执行分片(fragmentation)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网络基础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网络协议</a:t>
            </a:r>
          </a:p>
          <a:p>
            <a:pPr/>
            <a:r>
              <a:t>TCP/IP协议</a:t>
            </a:r>
          </a:p>
          <a:p>
            <a:pPr/>
            <a:r>
              <a:t>HTTP协议</a:t>
            </a:r>
          </a:p>
          <a:p>
            <a:pPr/>
            <a:r>
              <a:t>Socket编程 (请自己动手实践)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8358">
              <a:defRPr sz="7919"/>
            </a:lvl1pPr>
          </a:lstStyle>
          <a:p>
            <a:pPr/>
            <a:r>
              <a:t>TCP传输过程 - MSS协商</a:t>
            </a:r>
          </a:p>
        </p:txBody>
      </p:sp>
      <p:pic>
        <p:nvPicPr>
          <p:cNvPr id="180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5484" y="2350343"/>
            <a:ext cx="9144001" cy="5867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超时重传</a:t>
            </a:r>
          </a:p>
        </p:txBody>
      </p:sp>
      <p:sp>
        <p:nvSpPr>
          <p:cNvPr id="183" name="Shape 183"/>
          <p:cNvSpPr/>
          <p:nvPr>
            <p:ph type="body" idx="1"/>
          </p:nvPr>
        </p:nvSpPr>
        <p:spPr>
          <a:xfrm>
            <a:off x="952500" y="21907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超时重传机制用来保证TCP传输的可靠性</a:t>
            </a:r>
          </a:p>
          <a:p>
            <a:pPr/>
            <a:r>
              <a:t>每次发送数据包时，发送的数据报都有seq号，接收端收到数据后，会回复ack进行确认，表示某一seq号数据已经收到</a:t>
            </a:r>
          </a:p>
          <a:p>
            <a:pPr/>
            <a:r>
              <a:t>发送方在发送了某个seq包后，等待一段时间，如果没有收到对应的ack回复，就会认为报文丢失，会重传这个数据包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RTT和Timeout</a:t>
            </a:r>
          </a:p>
        </p:txBody>
      </p:sp>
      <p:sp>
        <p:nvSpPr>
          <p:cNvPr id="186" name="Shape 186"/>
          <p:cNvSpPr/>
          <p:nvPr>
            <p:ph type="body" sz="half" idx="1"/>
          </p:nvPr>
        </p:nvSpPr>
        <p:spPr>
          <a:xfrm>
            <a:off x="952500" y="2609850"/>
            <a:ext cx="7563992" cy="6286500"/>
          </a:xfrm>
          <a:prstGeom prst="rect">
            <a:avLst/>
          </a:prstGeom>
        </p:spPr>
        <p:txBody>
          <a:bodyPr/>
          <a:lstStyle/>
          <a:p>
            <a:pPr marL="293370" indent="-293370" defTabSz="385572">
              <a:spcBef>
                <a:spcPts val="2700"/>
              </a:spcBef>
              <a:defRPr sz="2376"/>
            </a:pPr>
            <a:r>
              <a:t>RTT (Round Trip Time) ：数据包在客户端和服务端一次来回所需的时间</a:t>
            </a:r>
          </a:p>
          <a:p>
            <a:pPr marL="293370" indent="-293370" defTabSz="385572">
              <a:spcBef>
                <a:spcPts val="2700"/>
              </a:spcBef>
              <a:defRPr sz="2376"/>
            </a:pPr>
            <a:r>
              <a:t>如何计算RTO (Retransmission TimeOut)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RTTm（测量RTT）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RTTs（平滑RTT）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RTT D（偏差RTT）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首次RTTs=RTTm, RTTD=1/2*RTTm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RTTs=(1-a)*RTTs+a*RTTm，a通常为1/8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RTT D = (1-b)*RTT D +b*|RTTm-RTTs|,b通常为1/4 </a:t>
            </a:r>
          </a:p>
          <a:p>
            <a:pPr lvl="2" marL="880110" indent="-293370" defTabSz="385572">
              <a:spcBef>
                <a:spcPts val="2700"/>
              </a:spcBef>
              <a:defRPr sz="2112"/>
            </a:pPr>
            <a:r>
              <a:t>RTO=RTTs+4RTT D</a:t>
            </a:r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35900" y="3881201"/>
            <a:ext cx="4963206" cy="37437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快速重传</a:t>
            </a:r>
          </a:p>
        </p:txBody>
      </p:sp>
      <p:sp>
        <p:nvSpPr>
          <p:cNvPr id="190" name="Shape 190"/>
          <p:cNvSpPr/>
          <p:nvPr>
            <p:ph type="body" sz="half" idx="1"/>
          </p:nvPr>
        </p:nvSpPr>
        <p:spPr>
          <a:xfrm>
            <a:off x="952500" y="2609850"/>
            <a:ext cx="8009881" cy="6286500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如果接受数据一方发现有数据包丢掉了，就会发送ack报文告诉发送端重传丢失的报文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如果发送端连续收到标号相同的ack包，则会触发客户端的快速重传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超时重传和快速重传 (Fast Retransmit) 区别</a:t>
            </a:r>
          </a:p>
          <a:p>
            <a:pPr lvl="1" marL="764540" indent="-382270" defTabSz="502412">
              <a:spcBef>
                <a:spcPts val="3600"/>
              </a:spcBef>
              <a:defRPr sz="3096"/>
            </a:pPr>
            <a:r>
              <a:t>超时重传是发送端在等待超时，然后触发重传</a:t>
            </a:r>
          </a:p>
          <a:p>
            <a:pPr lvl="1" marL="764540" indent="-382270" defTabSz="502412">
              <a:spcBef>
                <a:spcPts val="3600"/>
              </a:spcBef>
              <a:defRPr sz="3096"/>
            </a:pPr>
            <a:r>
              <a:t>快速重传则是接收端主动告诉发送端数据没收到，然后触发发送端重传</a:t>
            </a:r>
          </a:p>
        </p:txBody>
      </p:sp>
      <p:pic>
        <p:nvPicPr>
          <p:cNvPr id="19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2228" y="3778250"/>
            <a:ext cx="4533901" cy="3949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快速重传</a:t>
            </a:r>
          </a:p>
        </p:txBody>
      </p:sp>
      <p:sp>
        <p:nvSpPr>
          <p:cNvPr id="194" name="Shape 194"/>
          <p:cNvSpPr/>
          <p:nvPr>
            <p:ph type="body" sz="half" idx="1"/>
          </p:nvPr>
        </p:nvSpPr>
        <p:spPr>
          <a:xfrm>
            <a:off x="952500" y="2609850"/>
            <a:ext cx="5430292" cy="6286500"/>
          </a:xfrm>
          <a:prstGeom prst="rect">
            <a:avLst/>
          </a:prstGeom>
        </p:spPr>
        <p:txBody>
          <a:bodyPr/>
          <a:lstStyle/>
          <a:p>
            <a:pPr/>
            <a:r>
              <a:t>问题：可能导致大量数据包多次重传</a:t>
            </a:r>
          </a:p>
          <a:p>
            <a:pPr/>
            <a:r>
              <a:t>解决方法：SACK (Selective Acks)，TCP Header中使用SACK标识当前收到的数据包范围</a:t>
            </a:r>
          </a:p>
          <a:p>
            <a:pPr/>
            <a:r>
              <a:t>SACK消耗发送包性能，恶意攻击</a:t>
            </a:r>
          </a:p>
        </p:txBody>
      </p:sp>
      <p:pic>
        <p:nvPicPr>
          <p:cNvPr id="195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0" y="3571924"/>
            <a:ext cx="5979925" cy="33686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重复数据</a:t>
            </a:r>
          </a:p>
        </p:txBody>
      </p:sp>
      <p:pic>
        <p:nvPicPr>
          <p:cNvPr id="198" name="屏幕快照 2016-07-19 下午3.09.0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9026" y="2904678"/>
            <a:ext cx="9880601" cy="1765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屏幕快照 2016-07-19 下午3.09.1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0020" y="5478536"/>
            <a:ext cx="9842501" cy="2565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Shape 200"/>
          <p:cNvSpPr/>
          <p:nvPr/>
        </p:nvSpPr>
        <p:spPr>
          <a:xfrm>
            <a:off x="1155649" y="2368550"/>
            <a:ext cx="4763110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pPr/>
            <a:r>
              <a:t>1. ACK丢包—重复数据</a:t>
            </a:r>
          </a:p>
        </p:txBody>
      </p:sp>
      <p:sp>
        <p:nvSpPr>
          <p:cNvPr id="201" name="Shape 201"/>
          <p:cNvSpPr/>
          <p:nvPr/>
        </p:nvSpPr>
        <p:spPr>
          <a:xfrm>
            <a:off x="1130249" y="4812407"/>
            <a:ext cx="565236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</a:lvl1pPr>
          </a:lstStyle>
          <a:p>
            <a:pPr/>
            <a:r>
              <a:t>2. Segment丢包—重复数据</a:t>
            </a:r>
          </a:p>
        </p:txBody>
      </p:sp>
      <p:sp>
        <p:nvSpPr>
          <p:cNvPr id="202" name="Shape 202"/>
          <p:cNvSpPr/>
          <p:nvPr/>
        </p:nvSpPr>
        <p:spPr>
          <a:xfrm>
            <a:off x="1167806" y="8057413"/>
            <a:ext cx="8232011" cy="1696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D-SACK</a:t>
            </a:r>
          </a:p>
          <a:p>
            <a:pPr marL="321027" indent="-321027" algn="l">
              <a:buSzPct val="75000"/>
              <a:buChar char="•"/>
              <a:defRPr sz="2600"/>
            </a:pPr>
            <a:r>
              <a:t>如果SACK的第一个段的范围被ACK所覆盖</a:t>
            </a:r>
          </a:p>
          <a:p>
            <a:pPr marL="321027" indent="-321027" algn="l">
              <a:buSzPct val="75000"/>
              <a:buChar char="•"/>
              <a:defRPr sz="2600"/>
            </a:pPr>
            <a:r>
              <a:t>如果SACK的第一个段的范围被SACK的第二个段覆盖</a:t>
            </a:r>
          </a:p>
          <a:p>
            <a:pPr marL="321027" indent="-321027" algn="l">
              <a:buSzPct val="75000"/>
              <a:buChar char="•"/>
              <a:defRPr sz="2600"/>
            </a:pPr>
            <a:r>
              <a:t>发送方确认是丢包还是丢ack，TTO设置是否有问题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滑动窗口</a:t>
            </a:r>
          </a:p>
        </p:txBody>
      </p:sp>
      <p:sp>
        <p:nvSpPr>
          <p:cNvPr id="205" name="Shape 205"/>
          <p:cNvSpPr/>
          <p:nvPr/>
        </p:nvSpPr>
        <p:spPr>
          <a:xfrm>
            <a:off x="812522" y="2538223"/>
            <a:ext cx="11379756" cy="4677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t>1. TCP Header中的字段AdvertisedWindow， 占16bit</a:t>
            </a:r>
          </a:p>
          <a:p>
            <a:pPr algn="l">
              <a:lnSpc>
                <a:spcPct val="150000"/>
              </a:lnSpc>
            </a:pPr>
            <a:r>
              <a:t>2. 接收端告诉发送端自己还有多少缓冲区可以接收数据</a:t>
            </a:r>
          </a:p>
          <a:p>
            <a:pPr algn="l">
              <a:lnSpc>
                <a:spcPct val="150000"/>
              </a:lnSpc>
            </a:pPr>
            <a:r>
              <a:t>3. 接收端在给发送端回ACK中会返回window大小</a:t>
            </a:r>
          </a:p>
          <a:p>
            <a:pPr algn="l">
              <a:lnSpc>
                <a:spcPct val="150000"/>
              </a:lnSpc>
            </a:pPr>
            <a:r>
              <a:t>4. 发送方会根据这个窗口来控制发送数据的大小，以保证接收方可以处理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滑动窗口</a:t>
            </a:r>
          </a:p>
        </p:txBody>
      </p:sp>
      <p:pic>
        <p:nvPicPr>
          <p:cNvPr id="20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8808" y="2944610"/>
            <a:ext cx="8949549" cy="366118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225550" y="2373502"/>
            <a:ext cx="3746501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/>
            <a:r>
              <a:t>发送方的滑动窗口示意图</a:t>
            </a:r>
          </a:p>
        </p:txBody>
      </p:sp>
      <p:sp>
        <p:nvSpPr>
          <p:cNvPr id="210" name="Shape 210"/>
          <p:cNvSpPr/>
          <p:nvPr/>
        </p:nvSpPr>
        <p:spPr>
          <a:xfrm>
            <a:off x="1199261" y="6913752"/>
            <a:ext cx="6847079" cy="17061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#1已收到ack确认的数据。</a:t>
            </a:r>
          </a:p>
          <a:p>
            <a:pPr algn="l">
              <a:defRPr sz="2600"/>
            </a:pPr>
            <a:r>
              <a:t>#2发还没收到ack的。</a:t>
            </a:r>
          </a:p>
          <a:p>
            <a:pPr algn="l">
              <a:defRPr sz="2600"/>
            </a:pPr>
            <a:r>
              <a:t>#3在窗口中还没有发出的（接收方还有空间）</a:t>
            </a:r>
          </a:p>
          <a:p>
            <a:pPr algn="l">
              <a:defRPr sz="2600"/>
            </a:pPr>
            <a:r>
              <a:t>#4窗口以外的数据（接收方没空间）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9937">
              <a:defRPr sz="7119"/>
            </a:lvl1pPr>
          </a:lstStyle>
          <a:p>
            <a:pPr/>
            <a:r>
              <a:t>TCP传输过程 - 极端window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952500" y="2473622"/>
            <a:ext cx="11099800" cy="5736928"/>
          </a:xfrm>
          <a:prstGeom prst="rect">
            <a:avLst/>
          </a:prstGeom>
        </p:spPr>
        <p:txBody>
          <a:bodyPr/>
          <a:lstStyle/>
          <a:p>
            <a:pPr marL="253364" indent="-253364" defTabSz="332993">
              <a:spcBef>
                <a:spcPts val="2300"/>
              </a:spcBef>
              <a:defRPr sz="2052"/>
            </a:pPr>
            <a:r>
              <a:t>Zero Window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Zero Window：Server&lt;接收端&gt;压力过大时候，将rwnd设置为0.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ZWP(zero window probe),发送端发送3次zwp给server，等待返回rwnd，一直为0，RST断掉链路</a:t>
            </a:r>
          </a:p>
          <a:p>
            <a:pPr marL="253364" indent="-253364" defTabSz="332993">
              <a:spcBef>
                <a:spcPts val="2300"/>
              </a:spcBef>
              <a:defRPr sz="2052"/>
            </a:pPr>
            <a:r>
              <a:t>Silly Window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包size=TCP+IP头为40字节+data, window太小导致传输效率不经济；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receiver端：如果如果收到的数据导致window size小于某个值，可以直接ack(0)回sender，这样就把window给关闭了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sender端: Nagle算法用于解决（Window Size / Data Size&gt; MSS或者200毫秒超时，发送数据，否则积攒数据）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交互性强的程序需要关闭Nagle算法，比如telnet</a:t>
            </a:r>
          </a:p>
          <a:p>
            <a:pPr lvl="2" marL="760094" indent="-253364" defTabSz="332993">
              <a:spcBef>
                <a:spcPts val="2300"/>
              </a:spcBef>
              <a:defRPr sz="1824"/>
            </a:pPr>
            <a:r>
              <a:t>Socket设置TCP_NODELAY选项可以关闭Nagle算法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TCP传输过程 - 拥塞控制</a:t>
            </a:r>
          </a:p>
        </p:txBody>
      </p:sp>
      <p:sp>
        <p:nvSpPr>
          <p:cNvPr id="216" name="Shape 21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滑动窗用来做流量控制，然而流量控制只关注发送端和接受端自身的状况，没有考虑整个网络的通信情况</a:t>
            </a:r>
          </a:p>
          <a:p>
            <a:pPr/>
            <a:r>
              <a:t>拥塞控制，则是基于整个网络进行考虑。如果没有拥塞控制，可能某一时刻网络上的延时突然增加，TCP的应对只有重传数据，大量重传会导致网络的负担更重，进一步导致更大的延迟以及更多的丢包，最终形成『网络风暴』，</a:t>
            </a:r>
          </a:p>
          <a:p>
            <a:pPr/>
            <a:r>
              <a:t>TCP拥塞控制策略主要包括：慢启动，拥塞避免，拥塞发生，快速恢复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网络协议的分层设计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02260" indent="-302260" defTabSz="397256">
              <a:spcBef>
                <a:spcPts val="2800"/>
              </a:spcBef>
              <a:defRPr sz="2448"/>
            </a:pPr>
            <a:r>
              <a:t>应用层：面向应用的协议，如HTTP，FTP，SMTP，POP3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表示层：主要功能是把应用层提供的信息变换为能够共同理解的形式，提供字符代码、数据格式、控制信息格式、加密等的统一表示，如EBCIDC和ASCII编码统一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会话层：不同机器上的用户之间建立和管理会话，如SSL/TLS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传输层：接收上一层数据，必要时进行数据分割，交给网络层，如TCP，UDP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网络层：控制子网的运行，逻辑寻址、分组传输、路由选择等，如IP，ICMP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数据链路层：物理寻址，同时将原始比特流转变成逻辑传输线路，如PPTP，ARP，RARP</a:t>
            </a:r>
          </a:p>
          <a:p>
            <a:pPr marL="302260" indent="-302260" defTabSz="397256">
              <a:spcBef>
                <a:spcPts val="2800"/>
              </a:spcBef>
              <a:defRPr sz="2448"/>
            </a:pPr>
            <a:r>
              <a:t>物理层：机械、电子等通信信道上的原始比特流传输，如Ethernet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TCP拥塞控制 - 慢启动</a:t>
            </a:r>
          </a:p>
        </p:txBody>
      </p:sp>
      <p:sp>
        <p:nvSpPr>
          <p:cNvPr id="219" name="Shape 21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拥塞窗口 (Congestion Window / cwnd)：控制TCP可以发送多少个MSS的数据</a:t>
            </a:r>
          </a:p>
          <a:p>
            <a:pPr/>
            <a:r>
              <a:t>慢启动 (Slow Start)：cwnd初始值较小，每收到一个ACK，cwnd+1，每经过一个RTT，cwnd*2；如果达到了ssthresh (拥塞阈值)，进入拥塞避免算法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TCP拥塞控制 - 慢启动</a:t>
            </a:r>
          </a:p>
        </p:txBody>
      </p:sp>
      <p:pic>
        <p:nvPicPr>
          <p:cNvPr id="222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9253" y="3547901"/>
            <a:ext cx="12326294" cy="50128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TCP拥塞控制 - 拥塞避免</a:t>
            </a:r>
          </a:p>
        </p:txBody>
      </p:sp>
      <p:sp>
        <p:nvSpPr>
          <p:cNvPr id="225" name="Shape 225"/>
          <p:cNvSpPr/>
          <p:nvPr>
            <p:ph type="body" idx="1"/>
          </p:nvPr>
        </p:nvSpPr>
        <p:spPr>
          <a:xfrm>
            <a:off x="952500" y="2609850"/>
            <a:ext cx="11099800" cy="5686177"/>
          </a:xfrm>
          <a:prstGeom prst="rect">
            <a:avLst/>
          </a:prstGeom>
        </p:spPr>
        <p:txBody>
          <a:bodyPr/>
          <a:lstStyle/>
          <a:p>
            <a:pPr marL="440055" indent="-440055" defTabSz="578358">
              <a:spcBef>
                <a:spcPts val="4100"/>
              </a:spcBef>
              <a:defRPr sz="3564"/>
            </a:pPr>
            <a:r>
              <a:t>cwnd达到拥塞阈值(ssthresh)后进入拥塞避免算法，缓慢增长，防止增长过快导致网络拥塞</a:t>
            </a:r>
          </a:p>
          <a:p>
            <a:pPr marL="440055" indent="-440055" defTabSz="578358">
              <a:spcBef>
                <a:spcPts val="4100"/>
              </a:spcBef>
              <a:defRPr sz="3564"/>
            </a:pPr>
            <a:r>
              <a:t>RTO超时，cwnd重置默认值，ssthresh = cwnd / 2，重新Slow Start</a:t>
            </a:r>
          </a:p>
          <a:p>
            <a:pPr marL="440055" indent="-440055" defTabSz="578358">
              <a:spcBef>
                <a:spcPts val="4100"/>
              </a:spcBef>
              <a:defRPr sz="3564"/>
            </a:pPr>
            <a:r>
              <a:t>阀值一般为65535，到达阀值之后调整算法</a:t>
            </a:r>
          </a:p>
          <a:p>
            <a:pPr lvl="1" marL="880110" indent="-440055" defTabSz="578358">
              <a:spcBef>
                <a:spcPts val="4100"/>
              </a:spcBef>
              <a:defRPr sz="2574"/>
            </a:pPr>
            <a:r>
              <a:t>1）收到一个ACK时，cwnd = cwnd + 1/cwnd</a:t>
            </a:r>
          </a:p>
          <a:p>
            <a:pPr lvl="1" marL="880110" indent="-440055" defTabSz="578358">
              <a:spcBef>
                <a:spcPts val="4100"/>
              </a:spcBef>
              <a:defRPr sz="2574"/>
            </a:pPr>
            <a:r>
              <a:t>2）当每过一个RTT时，cwnd = cwnd + 1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TCP拥塞控制 - 拥塞状态</a:t>
            </a:r>
          </a:p>
        </p:txBody>
      </p:sp>
      <p:sp>
        <p:nvSpPr>
          <p:cNvPr id="228" name="Shape 228"/>
          <p:cNvSpPr/>
          <p:nvPr>
            <p:ph type="body" idx="1"/>
          </p:nvPr>
        </p:nvSpPr>
        <p:spPr>
          <a:xfrm>
            <a:off x="952500" y="30035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46709" indent="-346709" defTabSz="455675">
              <a:spcBef>
                <a:spcPts val="3200"/>
              </a:spcBef>
              <a:defRPr sz="2807"/>
            </a:pPr>
            <a:r>
              <a:t>RTO超时，重传数据包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sshthresh = cwnd/2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cwnd重置为1</a:t>
            </a:r>
          </a:p>
          <a:p>
            <a:pPr lvl="1" marL="693419" indent="-346709" defTabSz="455675">
              <a:spcBef>
                <a:spcPts val="3200"/>
              </a:spcBef>
              <a:defRPr sz="2807"/>
            </a:pPr>
            <a:r>
              <a:t>进入慢启动</a:t>
            </a:r>
          </a:p>
          <a:p>
            <a:pPr marL="346709" indent="-346709" defTabSz="455675">
              <a:spcBef>
                <a:spcPts val="3200"/>
              </a:spcBef>
              <a:defRPr sz="2807"/>
            </a:pPr>
            <a:r>
              <a:t>收到3个duplicate ACK时候开启快速重传</a:t>
            </a:r>
          </a:p>
          <a:p>
            <a:pPr lvl="2" marL="1040129" indent="-346709" defTabSz="455675">
              <a:spcBef>
                <a:spcPts val="3200"/>
              </a:spcBef>
              <a:defRPr sz="2496"/>
            </a:pPr>
            <a:r>
              <a:t>cwnd=cwnd/2</a:t>
            </a:r>
          </a:p>
          <a:p>
            <a:pPr lvl="2" marL="1040129" indent="-346709" defTabSz="455675">
              <a:spcBef>
                <a:spcPts val="3200"/>
              </a:spcBef>
              <a:defRPr sz="2496"/>
            </a:pPr>
            <a:r>
              <a:t>sshthresh=cwnd</a:t>
            </a:r>
          </a:p>
          <a:p>
            <a:pPr lvl="2" marL="1040129" indent="-346709" defTabSz="455675">
              <a:spcBef>
                <a:spcPts val="3200"/>
              </a:spcBef>
              <a:defRPr sz="2496"/>
            </a:pPr>
            <a:r>
              <a:t>进入快速恢复算法</a:t>
            </a:r>
          </a:p>
        </p:txBody>
      </p:sp>
      <p:sp>
        <p:nvSpPr>
          <p:cNvPr id="229" name="Shape 229"/>
          <p:cNvSpPr/>
          <p:nvPr/>
        </p:nvSpPr>
        <p:spPr>
          <a:xfrm>
            <a:off x="863600" y="2228850"/>
            <a:ext cx="44833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/>
          </a:lstStyle>
          <a:p>
            <a:pPr/>
            <a:r>
              <a:t>拥塞状态2种丢包情况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TCP拥塞控制 - 拥塞避免</a:t>
            </a:r>
          </a:p>
        </p:txBody>
      </p:sp>
      <p:pic>
        <p:nvPicPr>
          <p:cNvPr id="2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95" y="2784625"/>
            <a:ext cx="12697807" cy="66409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TCP性能优化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0045" indent="-360045" defTabSz="473201">
              <a:spcBef>
                <a:spcPts val="3400"/>
              </a:spcBef>
              <a:defRPr sz="2916"/>
            </a:pPr>
            <a:r>
              <a:t>网络性能关注点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延迟：数据包从发送端到达接收端所需的时间 (RTT)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吞吐量：网络通道传输数据的速度</a:t>
            </a:r>
          </a:p>
          <a:p>
            <a:pPr marL="360045" indent="-360045" defTabSz="473201">
              <a:spcBef>
                <a:spcPts val="3400"/>
              </a:spcBef>
              <a:defRPr sz="2916"/>
            </a:pPr>
            <a:r>
              <a:t>性能影响点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TCP连接三次握手会导致一次完整RTT延迟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每次TCP连接都存在Slow Start过程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TCP的流量和拥塞控制会影响吞吐量</a:t>
            </a:r>
          </a:p>
          <a:p>
            <a:pPr lvl="2" marL="1080135" indent="-360045" defTabSz="473201">
              <a:spcBef>
                <a:spcPts val="3400"/>
              </a:spcBef>
              <a:defRPr sz="2592"/>
            </a:pPr>
            <a:r>
              <a:t>TCP吞吐量通常是被拥塞窗口cwnd控制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TCP性能优化</a:t>
            </a:r>
          </a:p>
        </p:txBody>
      </p:sp>
      <p:sp>
        <p:nvSpPr>
          <p:cNvPr id="238" name="Shape 23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988"/>
            </a:pPr>
            <a:r>
              <a:t>服务端</a:t>
            </a:r>
          </a:p>
          <a:p>
            <a:pPr lvl="2" marL="1106805" indent="-368934" defTabSz="484886">
              <a:spcBef>
                <a:spcPts val="3400"/>
              </a:spcBef>
              <a:defRPr sz="2656"/>
            </a:pPr>
            <a:r>
              <a:t>增加TCP初始拥塞窗口cwnd值=10</a:t>
            </a:r>
          </a:p>
          <a:p>
            <a:pPr lvl="2" marL="1106805" indent="-368934" defTabSz="484886">
              <a:spcBef>
                <a:spcPts val="3400"/>
              </a:spcBef>
              <a:defRPr sz="2656"/>
            </a:pPr>
            <a:r>
              <a:t>禁用空闲状态后的Slow Start Restart机制(cwd: tcp_slow_start_after_idle)</a:t>
            </a:r>
          </a:p>
          <a:p>
            <a:pPr lvl="2" marL="1106805" indent="-368934" defTabSz="484886">
              <a:spcBef>
                <a:spcPts val="3400"/>
              </a:spcBef>
              <a:defRPr sz="2656"/>
            </a:pPr>
            <a:r>
              <a:t>Enable Window Scaling配置以增加吞吐量(64K-&gt;1GB)</a:t>
            </a:r>
          </a:p>
          <a:p>
            <a:pPr lvl="2" marL="1106805" indent="-368934" defTabSz="484886">
              <a:spcBef>
                <a:spcPts val="3400"/>
              </a:spcBef>
              <a:defRPr sz="2656"/>
            </a:pPr>
            <a:r>
              <a:t>Enable TCP Fast Open  3次握手-&gt;2次</a:t>
            </a:r>
          </a:p>
        </p:txBody>
      </p:sp>
      <p:sp>
        <p:nvSpPr>
          <p:cNvPr id="239" name="Shape 239"/>
          <p:cNvSpPr/>
          <p:nvPr/>
        </p:nvSpPr>
        <p:spPr>
          <a:xfrm>
            <a:off x="6718300" y="2603500"/>
            <a:ext cx="53340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marL="426719" indent="-426719" algn="l" defTabSz="560831">
              <a:spcBef>
                <a:spcPts val="4000"/>
              </a:spcBef>
              <a:buSzPct val="75000"/>
              <a:buChar char="•"/>
              <a:defRPr sz="3455"/>
            </a:pPr>
            <a:r>
              <a:t>客户端</a:t>
            </a:r>
          </a:p>
          <a:p>
            <a:pPr lvl="2" marL="1280159" indent="-426719" algn="l" defTabSz="560831">
              <a:spcBef>
                <a:spcPts val="4000"/>
              </a:spcBef>
              <a:buSzPct val="75000"/>
              <a:buChar char="•"/>
              <a:defRPr sz="3072"/>
            </a:pPr>
            <a:r>
              <a:t>减少数据传输量</a:t>
            </a:r>
          </a:p>
          <a:p>
            <a:pPr lvl="2" marL="1280159" indent="-426719" algn="l" defTabSz="560831">
              <a:spcBef>
                <a:spcPts val="4000"/>
              </a:spcBef>
              <a:buSzPct val="75000"/>
              <a:buChar char="•"/>
              <a:defRPr sz="3072"/>
            </a:pPr>
            <a:r>
              <a:t>务必进行数据压缩</a:t>
            </a:r>
          </a:p>
          <a:p>
            <a:pPr lvl="2" marL="1280159" indent="-426719" algn="l" defTabSz="560831">
              <a:spcBef>
                <a:spcPts val="4000"/>
              </a:spcBef>
              <a:buSzPct val="75000"/>
              <a:buChar char="•"/>
              <a:defRPr sz="3072"/>
            </a:pPr>
            <a:r>
              <a:t>尽量使用最近的服务端</a:t>
            </a:r>
          </a:p>
          <a:p>
            <a:pPr lvl="2" marL="1280159" indent="-426719" algn="l" defTabSz="560831">
              <a:spcBef>
                <a:spcPts val="4000"/>
              </a:spcBef>
              <a:buSzPct val="75000"/>
              <a:buChar char="•"/>
              <a:defRPr sz="3072"/>
            </a:pPr>
            <a:r>
              <a:t>尽可能重用TCP连接</a:t>
            </a:r>
          </a:p>
          <a:p>
            <a:pPr algn="l" defTabSz="560831">
              <a:spcBef>
                <a:spcPts val="4000"/>
              </a:spcBef>
              <a:defRPr sz="3072"/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HTTP协议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基于TCP协议的应用层协议</a:t>
            </a:r>
          </a:p>
          <a:p>
            <a:pPr/>
            <a:r>
              <a:t>简单灵活</a:t>
            </a:r>
          </a:p>
          <a:p>
            <a:pPr/>
            <a:r>
              <a:t>无连接无状态的协议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HTTP请求格式</a:t>
            </a:r>
          </a:p>
        </p:txBody>
      </p:sp>
      <p:sp>
        <p:nvSpPr>
          <p:cNvPr id="245" name="Shape 245"/>
          <p:cNvSpPr/>
          <p:nvPr>
            <p:ph type="body" sz="half" idx="1"/>
          </p:nvPr>
        </p:nvSpPr>
        <p:spPr>
          <a:xfrm>
            <a:off x="952500" y="2609850"/>
            <a:ext cx="11099800" cy="4047927"/>
          </a:xfrm>
          <a:prstGeom prst="rect">
            <a:avLst/>
          </a:prstGeom>
        </p:spPr>
        <p:txBody>
          <a:bodyPr/>
          <a:lstStyle/>
          <a:p>
            <a:pPr/>
            <a:r>
              <a:t>HTTP请求格式</a:t>
            </a:r>
          </a:p>
          <a:p>
            <a:pPr lvl="2">
              <a:defRPr sz="3200"/>
            </a:pPr>
            <a:r>
              <a:t>请求头Headers</a:t>
            </a:r>
          </a:p>
          <a:p>
            <a:pPr lvl="2">
              <a:defRPr sz="3200"/>
            </a:pPr>
            <a:r>
              <a:t>请求体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HTTP请求 - Headers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66700" indent="-266700" defTabSz="350520">
              <a:spcBef>
                <a:spcPts val="2500"/>
              </a:spcBef>
              <a:defRPr sz="2160"/>
            </a:pPr>
            <a:r>
              <a:t>Host: www.google.com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User-Agent: Mozilla/5.0 Galeon/1.2.0 (X11; Linux i686; U;) Gecko/20020326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Accept: text/xml,application/xml,application/xhtml+xml,text/html;q=0.9,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        text/plain;q=0.8, video/x-mng,image/png,image/jpeg,image/gif;q=0.2,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        text/css,*/*;q=0.1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Accept-Language: en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Accept-Encoding: gzip, deflate, compress;q=0.9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Accept-Charset: ISO-8859-1, utf-8;q=0.66, *;q=0.66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Keep-Alive: 300 </a:t>
            </a:r>
          </a:p>
          <a:p>
            <a:pPr marL="266700" indent="-266700" defTabSz="350520">
              <a:spcBef>
                <a:spcPts val="2500"/>
              </a:spcBef>
              <a:defRPr sz="2160"/>
            </a:pPr>
            <a:r>
              <a:t>Connection: keep-alive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网络协议的分层设计</a:t>
            </a:r>
          </a:p>
        </p:txBody>
      </p:sp>
      <p:pic>
        <p:nvPicPr>
          <p:cNvPr id="1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900" y="2678139"/>
            <a:ext cx="12926886" cy="69462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HTTP请求 - Headers</a:t>
            </a:r>
          </a:p>
        </p:txBody>
      </p:sp>
      <p:sp>
        <p:nvSpPr>
          <p:cNvPr id="251" name="Shape 251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Authorization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：授权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Content-Encoding:压缩内容的方式（gzip，deflate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）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Content-Length:数据的长度？</a:t>
            </a: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Transfer-Encoding:chunked</a:t>
            </a: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Content-Type:内容的类型和字符集multi-part/application</a:t>
            </a: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Content-Language： 接收/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响应的语言者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Range:读取内容的区间</a:t>
            </a: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Cache-Control: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缓存策略</a:t>
            </a: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Etag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－</a:t>
            </a:r>
            <a:r>
              <a:t>页面标识，缓存使用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marL="321027" indent="-321027" defTabSz="457200">
              <a:lnSpc>
                <a:spcPct val="150000"/>
              </a:lnSpc>
              <a:spcBef>
                <a:spcPts val="0"/>
              </a:spcBef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media-type-MIME 互联网媒体类型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 Method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定义</a:t>
            </a:r>
          </a:p>
        </p:txBody>
      </p:sp>
      <p:sp>
        <p:nvSpPr>
          <p:cNvPr id="254" name="Shape 254"/>
          <p:cNvSpPr/>
          <p:nvPr>
            <p:ph type="body" idx="1"/>
          </p:nvPr>
        </p:nvSpPr>
        <p:spPr>
          <a:xfrm>
            <a:off x="952500" y="24320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OPTIONS ：客户端查询服务器对与某URL允许的通信选项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GET ：从服务器获取URL对应的资源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HEAD ：除了服务器响应中不能包含消息体，该方法与GET一样。用于只需少数元信息的情况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POST ：被设计用来注解、修改URL所对应的资源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PUT ：被设计用来修改(200/204)或创建资源(200)。当URL对应的资源存在时，则提交的作为新版本，否则新建资源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DELETE ：被设计用来删除URL对应的资源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TRACE ：主要用来测试。服务器将最终接收到的请求本身发送回来，作为客户端诊断依据 </a:t>
            </a:r>
          </a:p>
          <a:p>
            <a:pPr marL="295345" indent="-295345" defTabSz="420623">
              <a:lnSpc>
                <a:spcPct val="150000"/>
              </a:lnSpc>
              <a:spcBef>
                <a:spcPts val="0"/>
              </a:spcBef>
              <a:defRPr sz="2392">
                <a:latin typeface="Helvetica"/>
                <a:ea typeface="Helvetica"/>
                <a:cs typeface="Helvetica"/>
                <a:sym typeface="Helvetica"/>
              </a:defRPr>
            </a:pPr>
            <a:r>
              <a:t>CONNECT ：保留的方法名，用于代理切换隧道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HTTP响应格式</a:t>
            </a:r>
          </a:p>
        </p:txBody>
      </p:sp>
      <p:sp>
        <p:nvSpPr>
          <p:cNvPr id="257" name="Shape 257"/>
          <p:cNvSpPr/>
          <p:nvPr>
            <p:ph type="body" sz="half" idx="1"/>
          </p:nvPr>
        </p:nvSpPr>
        <p:spPr>
          <a:xfrm>
            <a:off x="952500" y="2609850"/>
            <a:ext cx="11099800" cy="4047927"/>
          </a:xfrm>
          <a:prstGeom prst="rect">
            <a:avLst/>
          </a:prstGeom>
        </p:spPr>
        <p:txBody>
          <a:bodyPr/>
          <a:lstStyle/>
          <a:p>
            <a:pPr/>
            <a:r>
              <a:t>HTTP响应格式</a:t>
            </a:r>
          </a:p>
          <a:p>
            <a:pPr lvl="2">
              <a:defRPr sz="3200"/>
            </a:pPr>
            <a:r>
              <a:t>响应头Headers</a:t>
            </a:r>
          </a:p>
          <a:p>
            <a:pPr lvl="2">
              <a:defRPr sz="3200"/>
            </a:pPr>
            <a:r>
              <a:t>响应正文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HTTP响应格式</a:t>
            </a:r>
          </a:p>
        </p:txBody>
      </p:sp>
      <p:sp>
        <p:nvSpPr>
          <p:cNvPr id="260" name="Shape 26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213359" indent="-213359" defTabSz="280415">
              <a:spcBef>
                <a:spcPts val="2000"/>
              </a:spcBef>
              <a:defRPr sz="1727"/>
            </a:pPr>
            <a:r>
              <a:t>HTTP/1.1 301 Moved Permanently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Date: Tue, 21 May 2002 12:34:56 GMT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Location: http://httphandbook.org/directory/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Content-Type: text/html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Content-Length: 186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&lt;html&gt;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&lt;head&gt;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&lt;title&gt;301 Moved Permanently&lt;/title&gt;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&lt;/head&gt; 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&lt;body&gt; &lt;h1&gt;Moved Permanently&lt;/h1&gt; &lt;body&gt;</a:t>
            </a:r>
          </a:p>
          <a:p>
            <a:pPr marL="213359" indent="-213359" defTabSz="280415">
              <a:spcBef>
                <a:spcPts val="2000"/>
              </a:spcBef>
              <a:defRPr sz="1727"/>
            </a:pPr>
            <a:r>
              <a:t>&lt;/html&gt;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HTTP响应码</a:t>
            </a:r>
          </a:p>
        </p:txBody>
      </p:sp>
      <p:sp>
        <p:nvSpPr>
          <p:cNvPr id="263" name="Shape 263"/>
          <p:cNvSpPr/>
          <p:nvPr>
            <p:ph type="body" idx="1"/>
          </p:nvPr>
        </p:nvSpPr>
        <p:spPr>
          <a:xfrm>
            <a:off x="952500" y="2609850"/>
            <a:ext cx="11099800" cy="4644083"/>
          </a:xfrm>
          <a:prstGeom prst="rect">
            <a:avLst/>
          </a:prstGeom>
        </p:spPr>
        <p:txBody>
          <a:bodyPr/>
          <a:lstStyle/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  <a:r>
              <a:rPr>
                <a:latin typeface="Arial"/>
                <a:ea typeface="Arial"/>
                <a:cs typeface="Arial"/>
                <a:sym typeface="Arial"/>
              </a:rPr>
              <a:t>1xx</a:t>
            </a:r>
            <a:r>
              <a:t>：指示信息</a:t>
            </a:r>
            <a:r>
              <a:rPr>
                <a:latin typeface="Arial"/>
                <a:ea typeface="Arial"/>
                <a:cs typeface="Arial"/>
                <a:sym typeface="Arial"/>
              </a:rPr>
              <a:t>--</a:t>
            </a:r>
            <a:r>
              <a:t>表示请求已接收，继续处理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 2xx</a:t>
            </a:r>
            <a:r>
              <a:t>：成功</a:t>
            </a:r>
            <a:r>
              <a:rPr>
                <a:latin typeface="Arial"/>
                <a:ea typeface="Arial"/>
                <a:cs typeface="Arial"/>
                <a:sym typeface="Arial"/>
              </a:rPr>
              <a:t>--</a:t>
            </a:r>
            <a:r>
              <a:t>表示请求已被成功接收、理解、接受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 3xx</a:t>
            </a:r>
            <a:r>
              <a:t>：重定向</a:t>
            </a:r>
            <a:r>
              <a:rPr>
                <a:latin typeface="Arial"/>
                <a:ea typeface="Arial"/>
                <a:cs typeface="Arial"/>
                <a:sym typeface="Arial"/>
              </a:rPr>
              <a:t>--</a:t>
            </a:r>
            <a:r>
              <a:t>要完成请求必须进行更进一步的操作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 4xx</a:t>
            </a:r>
            <a:r>
              <a:t>：客户端错误</a:t>
            </a:r>
            <a:r>
              <a:rPr>
                <a:latin typeface="Arial"/>
                <a:ea typeface="Arial"/>
                <a:cs typeface="Arial"/>
                <a:sym typeface="Arial"/>
              </a:rPr>
              <a:t>--</a:t>
            </a:r>
            <a:r>
              <a:t>请求有语法错误或请求无法实现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296333" indent="-296333" defTabSz="457200">
              <a:lnSpc>
                <a:spcPct val="150000"/>
              </a:lnSpc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 5xx</a:t>
            </a:r>
            <a:r>
              <a:t>：服务器端错误</a:t>
            </a:r>
            <a:r>
              <a:rPr>
                <a:latin typeface="Arial"/>
                <a:ea typeface="Arial"/>
                <a:cs typeface="Arial"/>
                <a:sym typeface="Arial"/>
              </a:rPr>
              <a:t>--</a:t>
            </a:r>
            <a:r>
              <a:t>服务器未能实现合法的请求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 KeepAlive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xfrm>
            <a:off x="952500" y="2815728"/>
            <a:ext cx="5508427" cy="6080622"/>
          </a:xfrm>
          <a:prstGeom prst="rect">
            <a:avLst/>
          </a:prstGeom>
        </p:spPr>
        <p:txBody>
          <a:bodyPr/>
          <a:lstStyle/>
          <a:p>
            <a:pPr marL="404495" indent="-404495" defTabSz="531622">
              <a:spcBef>
                <a:spcPts val="3800"/>
              </a:spcBef>
              <a:defRPr sz="3276"/>
            </a:pPr>
            <a:r>
              <a:t>连接保持 Connection: Keep-Alive</a:t>
            </a:r>
          </a:p>
          <a:p>
            <a:pPr lvl="2" marL="1213485" indent="-404495" defTabSz="531622">
              <a:spcBef>
                <a:spcPts val="3800"/>
              </a:spcBef>
              <a:defRPr sz="2912"/>
            </a:pPr>
            <a:r>
              <a:t>HTTP/1.1版本以上默认支持</a:t>
            </a:r>
          </a:p>
          <a:p>
            <a:pPr lvl="2" marL="1213485" indent="-404495" defTabSz="531622">
              <a:spcBef>
                <a:spcPts val="3800"/>
              </a:spcBef>
              <a:defRPr sz="2912"/>
            </a:pPr>
            <a:r>
              <a:t>需要客户端、服务端、Proxy和Gateway支持 </a:t>
            </a:r>
          </a:p>
          <a:p>
            <a:pPr lvl="2" marL="1213485" indent="-404495" defTabSz="531622">
              <a:spcBef>
                <a:spcPts val="3800"/>
              </a:spcBef>
              <a:defRPr sz="2912"/>
            </a:pPr>
            <a:r>
              <a:t>状态由HTTP Header控制</a:t>
            </a:r>
          </a:p>
          <a:p>
            <a:pPr marL="404495" indent="-404495" defTabSz="531622">
              <a:spcBef>
                <a:spcPts val="3800"/>
              </a:spcBef>
              <a:defRPr sz="3276"/>
            </a:pPr>
            <a:r>
              <a:t>TCP vs HTTP Keep-Alive</a:t>
            </a:r>
          </a:p>
        </p:txBody>
      </p:sp>
      <p:pic>
        <p:nvPicPr>
          <p:cNvPr id="267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2747" y="2832100"/>
            <a:ext cx="5715001" cy="355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 KeepAlive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3900"/>
              </a:spcBef>
              <a:defRPr sz="3420"/>
            </a:pPr>
            <a:r>
              <a:t>规则和限制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客户端不需要再发送请求时要发送Connection: Close关闭连接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客户端必须确保HTTP请求正确，例如Content-Length长度正确、Encoding正确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HTTP 1.1或者1.0版本的Proxy能够正确处理连接保持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如果没有side effect，HTTP 1.1客户端可以重试请求</a:t>
            </a:r>
          </a:p>
          <a:p>
            <a:pPr lvl="2" marL="1266825" indent="-422275" defTabSz="554990">
              <a:spcBef>
                <a:spcPts val="3900"/>
              </a:spcBef>
              <a:defRPr sz="3040"/>
            </a:pPr>
            <a:r>
              <a:t>客户端需要控制并发连接数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 Pipeline</a:t>
            </a:r>
          </a:p>
        </p:txBody>
      </p:sp>
      <p:sp>
        <p:nvSpPr>
          <p:cNvPr id="273" name="Shape 273"/>
          <p:cNvSpPr/>
          <p:nvPr>
            <p:ph type="body" sz="half" idx="1"/>
          </p:nvPr>
        </p:nvSpPr>
        <p:spPr>
          <a:xfrm>
            <a:off x="952500" y="2609850"/>
            <a:ext cx="11099800" cy="2842469"/>
          </a:xfrm>
          <a:prstGeom prst="rect">
            <a:avLst/>
          </a:prstGeom>
        </p:spPr>
        <p:txBody>
          <a:bodyPr/>
          <a:lstStyle/>
          <a:p>
            <a:pPr/>
            <a:r>
              <a:t>一个TCP连接中并发多个HTTP请求</a:t>
            </a:r>
          </a:p>
          <a:p>
            <a:pPr/>
            <a:r>
              <a:t>不等待response返回</a:t>
            </a:r>
          </a:p>
          <a:p>
            <a:pPr/>
            <a:r>
              <a:t>请求满足幂等性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Screen Shot 2016-06-23 at 10.11.2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83485" y="0"/>
            <a:ext cx="863783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 Pipeline</a:t>
            </a:r>
          </a:p>
        </p:txBody>
      </p:sp>
      <p:sp>
        <p:nvSpPr>
          <p:cNvPr id="278" name="Shape 278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限制</a:t>
            </a:r>
          </a:p>
          <a:p>
            <a:pPr lvl="2">
              <a:defRPr sz="3200"/>
            </a:pPr>
            <a:r>
              <a:t>客户端必须确保连接是Keep-Alive保持的</a:t>
            </a:r>
          </a:p>
          <a:p>
            <a:pPr lvl="2">
              <a:defRPr sz="3200"/>
            </a:pPr>
            <a:r>
              <a:t>HTTP 1.1支持，1.0不支持</a:t>
            </a:r>
          </a:p>
          <a:p>
            <a:pPr lvl="2">
              <a:defRPr sz="3200"/>
            </a:pPr>
            <a:r>
              <a:t>客户端需要处理连接被关闭的情况</a:t>
            </a:r>
          </a:p>
          <a:p>
            <a:pPr lvl="2">
              <a:defRPr sz="3200"/>
            </a:pPr>
            <a:r>
              <a:t>不能用于有side effect的请求，例如POST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TCP/IP模型的数据封装</a:t>
            </a:r>
          </a:p>
        </p:txBody>
      </p:sp>
      <p:pic>
        <p:nvPicPr>
          <p:cNvPr id="13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559" y="3016399"/>
            <a:ext cx="12365054" cy="5473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-Chunked</a:t>
            </a:r>
          </a:p>
        </p:txBody>
      </p:sp>
      <p:pic>
        <p:nvPicPr>
          <p:cNvPr id="28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2300" y="2444750"/>
            <a:ext cx="4087161" cy="1676470"/>
          </a:xfrm>
          <a:prstGeom prst="rect">
            <a:avLst/>
          </a:prstGeom>
          <a:ln w="12700">
            <a:miter lim="400000"/>
          </a:ln>
        </p:spPr>
      </p:pic>
      <p:sp>
        <p:nvSpPr>
          <p:cNvPr id="282" name="Shape 282"/>
          <p:cNvSpPr/>
          <p:nvPr/>
        </p:nvSpPr>
        <p:spPr>
          <a:xfrm>
            <a:off x="929592" y="2412619"/>
            <a:ext cx="6890942" cy="45981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某些HTTP回应是无法确定消息大小(content-length)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response body由若干个c</a:t>
            </a:r>
            <a:r>
              <a:rPr>
                <a:latin typeface="Arial"/>
                <a:ea typeface="Arial"/>
                <a:cs typeface="Arial"/>
                <a:sym typeface="Arial"/>
              </a:rPr>
              <a:t>hunk</a:t>
            </a:r>
            <a:r>
              <a:t>组成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每个chunk包含size和data两部分；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由一个标明长度为</a:t>
            </a:r>
            <a:r>
              <a:rPr>
                <a:latin typeface="Arial"/>
                <a:ea typeface="Arial"/>
                <a:cs typeface="Arial"/>
                <a:sym typeface="Arial"/>
              </a:rPr>
              <a:t>0</a:t>
            </a:r>
            <a:r>
              <a:t>的</a:t>
            </a:r>
            <a:r>
              <a:rPr>
                <a:latin typeface="Arial"/>
                <a:ea typeface="Arial"/>
                <a:cs typeface="Arial"/>
                <a:sym typeface="Arial"/>
              </a:rPr>
              <a:t>chunk</a:t>
            </a:r>
            <a:r>
              <a:t>结束，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每个部分用CRLF隔开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最后一个</a:t>
            </a:r>
            <a:r>
              <a:rPr>
                <a:latin typeface="Arial"/>
                <a:ea typeface="Arial"/>
                <a:cs typeface="Arial"/>
                <a:sym typeface="Arial"/>
              </a:rPr>
              <a:t>Chunk</a:t>
            </a:r>
            <a:r>
              <a:t>长度为</a:t>
            </a:r>
            <a:r>
              <a:rPr>
                <a:latin typeface="Arial"/>
                <a:ea typeface="Arial"/>
                <a:cs typeface="Arial"/>
                <a:sym typeface="Arial"/>
              </a:rPr>
              <a:t>0，</a:t>
            </a:r>
            <a:r>
              <a:t>内容为</a:t>
            </a:r>
            <a:r>
              <a:rPr>
                <a:latin typeface="Arial"/>
                <a:ea typeface="Arial"/>
                <a:cs typeface="Arial"/>
                <a:sym typeface="Arial"/>
              </a:rPr>
              <a:t>footer</a:t>
            </a:r>
            <a:r>
              <a:t>的内容</a:t>
            </a:r>
          </a:p>
        </p:txBody>
      </p:sp>
      <p:sp>
        <p:nvSpPr>
          <p:cNvPr id="283" name="Shape 283"/>
          <p:cNvSpPr/>
          <p:nvPr/>
        </p:nvSpPr>
        <p:spPr>
          <a:xfrm>
            <a:off x="8290962" y="4480073"/>
            <a:ext cx="4258470" cy="14030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Arial"/>
                <a:ea typeface="Arial"/>
                <a:cs typeface="Arial"/>
                <a:sym typeface="Arial"/>
              </a:rPr>
              <a:t>chunked</a:t>
            </a:r>
            <a:r>
              <a:t>采用以下方式编码：</a:t>
            </a:r>
          </a:p>
          <a:p>
            <a:pPr algn="l" defTabSz="457200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sz="1600"/>
              <a:t> Chunked-Body   =*chunk    //0至多个chunk</a:t>
            </a:r>
            <a:endParaRPr sz="1600"/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                   last-chunk         //最后一个chunk 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                   trailer                 //尾部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                   CRLF               //结束标记符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HTTP特性 -Multipart</a:t>
            </a:r>
          </a:p>
        </p:txBody>
      </p:sp>
      <p:sp>
        <p:nvSpPr>
          <p:cNvPr id="286" name="Shape 286"/>
          <p:cNvSpPr/>
          <p:nvPr/>
        </p:nvSpPr>
        <p:spPr>
          <a:xfrm>
            <a:off x="1673869" y="2948402"/>
            <a:ext cx="6599976" cy="2129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Multipart/form-data是上传文件的一种方式</a:t>
            </a: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在单个消息主体内包装一个或多个实体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各个实体直接使用boundary做分割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321027" indent="-321027" algn="l" defTabSz="457200">
              <a:lnSpc>
                <a:spcPct val="150000"/>
              </a:lnSpc>
              <a:buSzPct val="75000"/>
              <a:buChar char="•"/>
              <a:defRPr sz="2600">
                <a:latin typeface="Helvetica"/>
                <a:ea typeface="Helvetica"/>
                <a:cs typeface="Helvetica"/>
                <a:sym typeface="Helvetica"/>
              </a:defRPr>
            </a:pPr>
            <a:r>
              <a:t>可同时携带二进制、纯文本实体</a:t>
            </a:r>
          </a:p>
        </p:txBody>
      </p:sp>
      <p:sp>
        <p:nvSpPr>
          <p:cNvPr id="287" name="Shape 287"/>
          <p:cNvSpPr/>
          <p:nvPr/>
        </p:nvSpPr>
        <p:spPr>
          <a:xfrm>
            <a:off x="1931789" y="6254749"/>
            <a:ext cx="3852863" cy="217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Multipart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格式：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&lt;header&gt; {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包含</a:t>
            </a:r>
            <a:r>
              <a:t>boundary}                 头部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               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&lt;boundary&gt;			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分割标识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&lt;entity1={binary}&gt;                实体1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&lt;boundary&gt;			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分割标识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&lt;entity2=text2&gt;			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实体</a:t>
            </a:r>
            <a:r>
              <a:t>2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&lt;boundary&gt;			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分割标识</a:t>
            </a:r>
            <a:endParaRPr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HTTP性能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HTTP性能基本受TCP的影响</a:t>
            </a:r>
          </a:p>
          <a:p>
            <a:pPr lvl="2">
              <a:defRPr sz="3200"/>
            </a:pPr>
            <a:r>
              <a:t>TCP连接三次握手导致的延迟</a:t>
            </a:r>
          </a:p>
          <a:p>
            <a:pPr lvl="2">
              <a:defRPr sz="3200"/>
            </a:pPr>
            <a:r>
              <a:t>TCP慢启动拥塞控制机制</a:t>
            </a:r>
          </a:p>
          <a:p>
            <a:pPr lvl="2">
              <a:defRPr sz="3200"/>
            </a:pPr>
            <a:r>
              <a:t>Nagle算法（TCP_NODELAY可关闭）</a:t>
            </a:r>
          </a:p>
          <a:p>
            <a:pPr lvl="2">
              <a:defRPr sz="3200"/>
            </a:pPr>
            <a:r>
              <a:t>TCP ACK延迟的影响</a:t>
            </a:r>
          </a:p>
          <a:p>
            <a:pPr lvl="2">
              <a:defRPr sz="3200"/>
            </a:pPr>
            <a:r>
              <a:t>TIME_WAIT可能导致端口耗尽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HTTP性能优化</a:t>
            </a:r>
          </a:p>
        </p:txBody>
      </p:sp>
      <p:sp>
        <p:nvSpPr>
          <p:cNvPr id="293" name="Shape 29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使用保持连接Keep-Alive特性避免重连</a:t>
            </a:r>
          </a:p>
          <a:p>
            <a:pPr/>
            <a:r>
              <a:t>使用Chunked transfer encoding</a:t>
            </a:r>
          </a:p>
          <a:p>
            <a:pPr/>
            <a:r>
              <a:t>使用Pipeline特性实现并发请求</a:t>
            </a:r>
          </a:p>
          <a:p>
            <a:pPr/>
            <a:r>
              <a:t>使用Range特性可以跨Range获取资源</a:t>
            </a:r>
          </a:p>
          <a:p>
            <a:pPr/>
            <a:r>
              <a:t>优化缓存机制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HTTP性能优化*</a:t>
            </a:r>
          </a:p>
        </p:txBody>
      </p:sp>
      <p:sp>
        <p:nvSpPr>
          <p:cNvPr id="296" name="Shape 29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91159" indent="-391159" defTabSz="514095">
              <a:spcBef>
                <a:spcPts val="3600"/>
              </a:spcBef>
              <a:defRPr sz="3168"/>
            </a:pPr>
            <a:r>
              <a:t>减少DNS Lookup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减少HTTP请求数</a:t>
            </a:r>
          </a:p>
          <a:p>
            <a:pPr lvl="2" marL="1173480" indent="-391159" defTabSz="514095">
              <a:spcBef>
                <a:spcPts val="3600"/>
              </a:spcBef>
              <a:defRPr sz="2816"/>
            </a:pPr>
            <a:r>
              <a:t>使用图片Sprite技术、JavaScript/CSS文件合并、资源inline化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使用CDN 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使用Expires和Etag避免重复请求资源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Gzip压缩文本内容</a:t>
            </a:r>
          </a:p>
          <a:p>
            <a:pPr marL="391159" indent="-391159" defTabSz="514095">
              <a:spcBef>
                <a:spcPts val="3600"/>
              </a:spcBef>
              <a:defRPr sz="3168"/>
            </a:pPr>
            <a:r>
              <a:t>避免HTTP重定向</a:t>
            </a:r>
          </a:p>
        </p:txBody>
      </p:sp>
      <p:sp>
        <p:nvSpPr>
          <p:cNvPr id="297" name="Shape 297"/>
          <p:cNvSpPr/>
          <p:nvPr/>
        </p:nvSpPr>
        <p:spPr>
          <a:xfrm>
            <a:off x="8004333" y="9194800"/>
            <a:ext cx="497173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*《High Performance Web Sites》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推荐图书</a:t>
            </a:r>
          </a:p>
        </p:txBody>
      </p:sp>
      <p:sp>
        <p:nvSpPr>
          <p:cNvPr id="300" name="Shape 30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《图解TCP/IP》</a:t>
            </a:r>
          </a:p>
          <a:p>
            <a:pPr/>
            <a:r>
              <a:t>《HTTP权威指南》</a:t>
            </a:r>
          </a:p>
          <a:p>
            <a:pPr/>
            <a:r>
              <a:t>《UNIX网络编程》(UNP)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无线网络类型</a:t>
            </a:r>
          </a:p>
        </p:txBody>
      </p:sp>
      <p:sp>
        <p:nvSpPr>
          <p:cNvPr id="303" name="Shape 30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网络基础和性能</a:t>
            </a:r>
          </a:p>
          <a:p>
            <a:pPr>
              <a:defRPr>
                <a:solidFill>
                  <a:srgbClr val="FF9900"/>
                </a:solidFill>
              </a:defRPr>
            </a:pPr>
            <a:r>
              <a:t>无线网络基础和性能</a:t>
            </a:r>
          </a:p>
          <a:p>
            <a:pPr/>
            <a:r>
              <a:t>App网络性能优化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无线网络性能影响因素</a:t>
            </a:r>
          </a:p>
        </p:txBody>
      </p:sp>
      <p:sp>
        <p:nvSpPr>
          <p:cNvPr id="306" name="Shape 306"/>
          <p:cNvSpPr/>
          <p:nvPr>
            <p:ph type="body" sz="quarter" idx="1"/>
          </p:nvPr>
        </p:nvSpPr>
        <p:spPr>
          <a:xfrm>
            <a:off x="952500" y="260985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延迟：数据包从发送端到达接收端所需的时间</a:t>
            </a:r>
          </a:p>
          <a:p>
            <a:pPr/>
            <a:r>
              <a:t>带宽：物理通信信道能够传输的最大吞吐量</a:t>
            </a:r>
          </a:p>
        </p:txBody>
      </p:sp>
      <p:pic>
        <p:nvPicPr>
          <p:cNvPr id="30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36348" y="5181951"/>
            <a:ext cx="7732104" cy="3955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无线网络性能影响因素</a:t>
            </a:r>
          </a:p>
        </p:txBody>
      </p:sp>
      <p:sp>
        <p:nvSpPr>
          <p:cNvPr id="310" name="Shape 31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3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00" y="3031049"/>
            <a:ext cx="12187398" cy="6178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移动网络</a:t>
            </a:r>
          </a:p>
        </p:txBody>
      </p:sp>
      <p:sp>
        <p:nvSpPr>
          <p:cNvPr id="314" name="Shape 314"/>
          <p:cNvSpPr/>
          <p:nvPr>
            <p:ph type="body" sz="half" idx="1"/>
          </p:nvPr>
        </p:nvSpPr>
        <p:spPr>
          <a:xfrm>
            <a:off x="952500" y="5986660"/>
            <a:ext cx="11099800" cy="3072161"/>
          </a:xfrm>
          <a:prstGeom prst="rect">
            <a:avLst/>
          </a:prstGeom>
        </p:spPr>
        <p:txBody>
          <a:bodyPr/>
          <a:lstStyle/>
          <a:p>
            <a:pPr marL="342264" indent="-342264" defTabSz="449833">
              <a:spcBef>
                <a:spcPts val="3200"/>
              </a:spcBef>
              <a:defRPr sz="2772"/>
            </a:pPr>
            <a:r>
              <a:t>PWG：PDN网关，分配IP，保持TCP连接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PCRF：策略与计费规则功能单元, 控制PWG分配地址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SGW：服务网关, 路由数据</a:t>
            </a:r>
          </a:p>
          <a:p>
            <a:pPr marL="342264" indent="-342264" defTabSz="449833">
              <a:spcBef>
                <a:spcPts val="3200"/>
              </a:spcBef>
              <a:defRPr sz="2772"/>
            </a:pPr>
            <a:r>
              <a:t>MME：移动管理实体, 记录设备和基站的关系</a:t>
            </a:r>
          </a:p>
        </p:txBody>
      </p:sp>
      <p:pic>
        <p:nvPicPr>
          <p:cNvPr id="31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7572" y="2417407"/>
            <a:ext cx="6709656" cy="32150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xfrm>
            <a:off x="952500" y="-11430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IP Header</a:t>
            </a:r>
          </a:p>
        </p:txBody>
      </p:sp>
      <p:sp>
        <p:nvSpPr>
          <p:cNvPr id="135" name="Shape 135"/>
          <p:cNvSpPr/>
          <p:nvPr/>
        </p:nvSpPr>
        <p:spPr>
          <a:xfrm>
            <a:off x="1759065" y="8864599"/>
            <a:ext cx="8370884" cy="83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pPr/>
            <a:r>
              <a:t>IP协议定义了在TCP/IP互联网上数据传送的基本单元和数据格式</a:t>
            </a:r>
          </a:p>
        </p:txBody>
      </p:sp>
      <p:pic>
        <p:nvPicPr>
          <p:cNvPr id="136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6837" y="1813073"/>
            <a:ext cx="11176002" cy="709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移动网络性能</a:t>
            </a:r>
          </a:p>
        </p:txBody>
      </p:sp>
      <p:sp>
        <p:nvSpPr>
          <p:cNvPr id="318" name="Shape 318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设备空闲时重新激活网络延迟会非常差</a:t>
            </a:r>
          </a:p>
          <a:p>
            <a:pPr/>
            <a:r>
              <a:t>避免周期性和不必要的数据传输</a:t>
            </a:r>
          </a:p>
          <a:p>
            <a:pPr/>
            <a:r>
              <a:t>App切换到后台后避免保持长连接</a:t>
            </a:r>
          </a:p>
          <a:p>
            <a:pPr/>
            <a:r>
              <a:t>考虑离线情况</a:t>
            </a:r>
          </a:p>
          <a:p>
            <a:pPr/>
            <a:r>
              <a:t>尽可能本地缓存数据</a:t>
            </a:r>
          </a:p>
          <a:p>
            <a:pPr/>
            <a:r>
              <a:t>在弱网络下测试实际性能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移动网络</a:t>
            </a:r>
          </a:p>
        </p:txBody>
      </p:sp>
      <p:graphicFrame>
        <p:nvGraphicFramePr>
          <p:cNvPr id="321" name="Table 321"/>
          <p:cNvGraphicFramePr/>
          <p:nvPr/>
        </p:nvGraphicFramePr>
        <p:xfrm>
          <a:off x="1441186" y="3719448"/>
          <a:ext cx="10138938" cy="408381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3374142"/>
                <a:gridCol w="3360216"/>
                <a:gridCol w="3388067"/>
              </a:tblGrid>
              <a:tr h="1016826"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/>
                        <a:t>类型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/>
                        <a:t>带宽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/>
                        <a:t>延迟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  <a:tr h="1016826"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2G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100-400 Kbit/s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300-1,000 ms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  <a:tr h="1016826"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3G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0.5-5 Mbit/s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100-500 ms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  <a:tr h="1016826"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4G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1-50 Mbit/s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lnSpc>
                          <a:spcPts val="8400"/>
                        </a:lnSpc>
                        <a:spcBef>
                          <a:spcPts val="1200"/>
                        </a:spcBef>
                      </a:pPr>
                      <a:r>
                        <a:rPr sz="3200">
                          <a:solidFill>
                            <a:srgbClr val="5A5F5D"/>
                          </a:solidFill>
                        </a:rPr>
                        <a:t>&lt; 100 ms </a:t>
                      </a:r>
                    </a:p>
                  </a:txBody>
                  <a:tcPr marL="12700" marR="12700" marT="12700" marB="12700" anchor="ctr" anchorCtr="0" horzOverflow="overflow">
                    <a:lnL w="16510">
                      <a:solidFill>
                        <a:srgbClr val="B4B4B4"/>
                      </a:solidFill>
                      <a:miter lim="400000"/>
                    </a:lnL>
                    <a:lnR w="16510">
                      <a:solidFill>
                        <a:srgbClr val="B4B4B4"/>
                      </a:solidFill>
                      <a:miter lim="400000"/>
                    </a:lnR>
                    <a:lnT w="16510">
                      <a:solidFill>
                        <a:srgbClr val="B4B4B4"/>
                      </a:solidFill>
                      <a:miter lim="400000"/>
                    </a:lnT>
                    <a:lnB w="16510">
                      <a:solidFill>
                        <a:srgbClr val="B4B4B4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移动网络延迟细分</a:t>
            </a:r>
          </a:p>
        </p:txBody>
      </p:sp>
      <p:graphicFrame>
        <p:nvGraphicFramePr>
          <p:cNvPr id="324" name="Table 324"/>
          <p:cNvGraphicFramePr/>
          <p:nvPr/>
        </p:nvGraphicFramePr>
        <p:xfrm>
          <a:off x="1951451" y="3211542"/>
          <a:ext cx="9106343" cy="544316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033965"/>
                <a:gridCol w="3033965"/>
                <a:gridCol w="3033965"/>
              </a:tblGrid>
              <a:tr h="726159"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过程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3G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4G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algn="l" defTabSz="457200"/>
                      <a:r>
                        <a:rPr sz="2800"/>
                        <a:t>1. 连接无线基站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200-2500ms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50-100ms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algn="l" defTabSz="457200"/>
                      <a:r>
                        <a:rPr sz="2800"/>
                        <a:t>2. DNS查询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200ms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100ms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algn="l" defTabSz="457200"/>
                      <a:r>
                        <a:rPr sz="2800"/>
                        <a:t>3. TCP握手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200ms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100ms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algn="l" defTabSz="457200"/>
                      <a:r>
                        <a:rPr sz="2800"/>
                        <a:t>4. TLS握手(可选)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200-400ms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100-200ms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algn="l" defTabSz="457200"/>
                      <a:r>
                        <a:rPr sz="2800"/>
                        <a:t>5. HTTP请求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200ms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defTabSz="457200"/>
                      <a:r>
                        <a:rPr sz="2800"/>
                        <a:t>100ms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726159"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整体延迟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200-3500ms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defTabSz="457200"/>
                      <a:r>
                        <a:rPr sz="2800"/>
                        <a:t>100-600ms</a:t>
                      </a:r>
                    </a:p>
                  </a:txBody>
                  <a:tcPr marL="50800" marR="50800" marT="50800" marB="50800" anchor="t" anchorCtr="0" horzOverflow="overflow">
                    <a:lnL w="4445">
                      <a:solidFill>
                        <a:srgbClr val="000000"/>
                      </a:solidFill>
                      <a:miter lim="400000"/>
                    </a:lnL>
                    <a:lnR w="4445">
                      <a:solidFill>
                        <a:srgbClr val="000000"/>
                      </a:solidFill>
                      <a:miter lim="400000"/>
                    </a:lnR>
                    <a:lnT w="4445">
                      <a:solidFill>
                        <a:srgbClr val="000000"/>
                      </a:solidFill>
                      <a:miter lim="400000"/>
                    </a:lnT>
                    <a:lnB w="4445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什么是信令？</a:t>
            </a:r>
          </a:p>
        </p:txBody>
      </p:sp>
      <p:sp>
        <p:nvSpPr>
          <p:cNvPr id="327" name="Shape 32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Signal，用于通信系统中，偏硬件的概念</a:t>
            </a:r>
          </a:p>
          <a:p>
            <a:pPr/>
            <a:r>
              <a:t>信令资源类似通行证，例如IM要保持用户永远在线，需要不断发送心跳包，就会占用大量信令，对运营商而已也没有产生太多流量，却占用了资源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什么是信令风暴？</a:t>
            </a:r>
          </a:p>
        </p:txBody>
      </p:sp>
      <p:sp>
        <p:nvSpPr>
          <p:cNvPr id="330" name="Shape 33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频繁小流量数据交互大量消耗信令信道资源，引发雪崩</a:t>
            </a:r>
          </a:p>
          <a:p>
            <a:pPr/>
            <a:r>
              <a:t>产生条件</a:t>
            </a:r>
          </a:p>
          <a:p>
            <a:pPr lvl="2"/>
            <a:r>
              <a:t>单次传输的数据量较小 </a:t>
            </a:r>
          </a:p>
          <a:p>
            <a:pPr lvl="2"/>
            <a:r>
              <a:t>接入和释放频次较高</a:t>
            </a:r>
          </a:p>
          <a:p>
            <a:pPr lvl="2"/>
            <a:r>
              <a:t>在线时间长但传送数据的时间很短</a:t>
            </a:r>
          </a:p>
          <a:p>
            <a:pPr lvl="2"/>
            <a:r>
              <a:t>上下行传输的数据量较为对称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2G不支持并发</a:t>
            </a:r>
          </a:p>
        </p:txBody>
      </p:sp>
      <p:sp>
        <p:nvSpPr>
          <p:cNvPr id="333" name="Shape 33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2G网络无线侧设备-BSC/PCU起初就是不支持并发，所以2G手机都是半双工手机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WCDMA</a:t>
            </a:r>
          </a:p>
        </p:txBody>
      </p:sp>
      <p:sp>
        <p:nvSpPr>
          <p:cNvPr id="336" name="Shape 33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通用移动通信系统，简称UMTS(包括WCDMA、TDSCDMA、HSDPA)，作为3G标准， 要求设备支持所谓同一载波CS/PS并发能力，即终端在进行CS语音通话中，PS数据连接并不会中断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LTE (含TDD)</a:t>
            </a:r>
          </a:p>
        </p:txBody>
      </p:sp>
      <p:sp>
        <p:nvSpPr>
          <p:cNvPr id="339" name="Shape 33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77825" indent="-377825" defTabSz="496570">
              <a:spcBef>
                <a:spcPts val="3500"/>
              </a:spcBef>
              <a:defRPr sz="3060"/>
            </a:pPr>
            <a:r>
              <a:t>LTE网络不同于原有的2G/3G网络，是一张纯分组域IP网络，没有2G/3G网络的电路域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LTE (包含TDD)系统只支持分组域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不能支持通常形式的电路域话音业务，但可以在分组域上支持话音业务，即 voice over LTE (VoLTE)，VoLTE 通过IMS进行会话控制和与2G/3G核心网电路域的切换，由分组域提供承载</a:t>
            </a:r>
          </a:p>
          <a:p>
            <a:pPr marL="377825" indent="-377825" defTabSz="496570">
              <a:spcBef>
                <a:spcPts val="3500"/>
              </a:spcBef>
              <a:defRPr sz="3060"/>
            </a:pPr>
            <a:r>
              <a:t>当前LTE商用网络普遍采用 CSFB(电路域回落) 或双待机方式来提供语音解决方案，前者待机时驻留在LTE网络，需要语音业务时，由LTE 回落至2G或3G网络；后者待机时同时驻留在2G/3G和LTE，语音业务由2G或3G网络提供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WIFI网络</a:t>
            </a:r>
          </a:p>
        </p:txBody>
      </p:sp>
      <p:pic>
        <p:nvPicPr>
          <p:cNvPr id="342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0" y="2870200"/>
            <a:ext cx="8432800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Shape 343"/>
          <p:cNvSpPr/>
          <p:nvPr/>
        </p:nvSpPr>
        <p:spPr>
          <a:xfrm>
            <a:off x="1880780" y="7150099"/>
            <a:ext cx="9802039" cy="898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600"/>
            </a:pPr>
            <a:r>
              <a:t>1. 802.11采用2.4GHz和5GHz这两个ISM频段</a:t>
            </a:r>
          </a:p>
          <a:p>
            <a:pPr algn="l">
              <a:defRPr sz="2600"/>
            </a:pPr>
            <a:r>
              <a:t>2. 使用最多的是802.11n标准，工作在2.4GHz频段，可达600Mbps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网络类型分布*</a:t>
            </a:r>
          </a:p>
        </p:txBody>
      </p:sp>
      <p:sp>
        <p:nvSpPr>
          <p:cNvPr id="346" name="Shape 346"/>
          <p:cNvSpPr/>
          <p:nvPr/>
        </p:nvSpPr>
        <p:spPr>
          <a:xfrm>
            <a:off x="10223817" y="9245600"/>
            <a:ext cx="2742566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*携程App统计数据</a:t>
            </a:r>
          </a:p>
        </p:txBody>
      </p:sp>
      <p:pic>
        <p:nvPicPr>
          <p:cNvPr id="347" name="Screen Shot 2016-06-23 at 11.57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86115" y="3157269"/>
            <a:ext cx="6632570" cy="51916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IP Header-TypeOfService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33375" indent="-333375" defTabSz="438150">
              <a:spcBef>
                <a:spcPts val="3100"/>
              </a:spcBef>
              <a:defRPr sz="2700"/>
            </a:pPr>
            <a:r>
              <a:t>版本: 0100（IPv4），0110（IPv6）</a:t>
            </a:r>
          </a:p>
          <a:p>
            <a:pPr marL="333375" indent="-333375" defTabSz="438150">
              <a:spcBef>
                <a:spcPts val="3100"/>
              </a:spcBef>
              <a:defRPr sz="2700"/>
            </a:pPr>
            <a:r>
              <a:t>TypeOfService：定义包的优先级, 数值越大优先级越高，比如普通000 立即发送010</a:t>
            </a:r>
          </a:p>
          <a:p>
            <a:pPr marL="333375" indent="-333375" defTabSz="438150">
              <a:spcBef>
                <a:spcPts val="3100"/>
              </a:spcBef>
              <a:defRPr sz="2700"/>
            </a:pPr>
            <a:r>
              <a:t>识符（Identifier）、该字段和Flags和Fragment Offest字段联合使用，对较大的上层数据包进行分段（fragment）操作。</a:t>
            </a:r>
          </a:p>
          <a:p>
            <a:pPr marL="333375" indent="-333375" defTabSz="438150">
              <a:spcBef>
                <a:spcPts val="3100"/>
              </a:spcBef>
              <a:defRPr sz="2700"/>
            </a:pPr>
            <a:r>
              <a:t>协议（Protocol）：标识了上层所使用的协议，常用的有TCP、UDP、IGMP、ICMP</a:t>
            </a:r>
          </a:p>
          <a:p>
            <a:pPr marL="333375" indent="-333375" defTabSz="438150">
              <a:spcBef>
                <a:spcPts val="3100"/>
              </a:spcBef>
              <a:defRPr sz="2700"/>
            </a:pPr>
            <a:r>
              <a:t>生存时间（TTL）：当IP包进行传送时，先会对该字段赋予某个特定的值。当IP包经过每一个沿途的路由器的时候，每个沿途的路由器会将IP包的TTL值减少1。如果TTL减少为0，则该IP包会被丢弃。这个字段可以防止由于路由环路而导致IP包在网络中不停被转发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350" name="Shape 35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网络基础和性能</a:t>
            </a:r>
          </a:p>
          <a:p>
            <a:pPr/>
            <a:r>
              <a:t>无线网络基础和性能</a:t>
            </a:r>
          </a:p>
          <a:p>
            <a:pPr>
              <a:defRPr>
                <a:solidFill>
                  <a:srgbClr val="FA7844"/>
                </a:solidFill>
              </a:defRPr>
            </a:pPr>
            <a:r>
              <a:t>App网络性能优化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6570">
              <a:defRPr sz="6800"/>
            </a:lvl1pPr>
          </a:lstStyle>
          <a:p>
            <a:pPr/>
            <a:r>
              <a:t>网络分析工具 - Surge/Replica</a:t>
            </a:r>
          </a:p>
        </p:txBody>
      </p:sp>
      <p:sp>
        <p:nvSpPr>
          <p:cNvPr id="353" name="Shape 353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App端流量分析功能</a:t>
            </a:r>
          </a:p>
        </p:txBody>
      </p:sp>
      <p:pic>
        <p:nvPicPr>
          <p:cNvPr id="35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339" y="2479434"/>
            <a:ext cx="3961469" cy="70536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网络分析工具 - Charles/Fiddler</a:t>
            </a:r>
          </a:p>
        </p:txBody>
      </p:sp>
      <p:sp>
        <p:nvSpPr>
          <p:cNvPr id="357" name="Shape 357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pPr/>
            <a:r>
              <a:t>HTTP 分析工具</a:t>
            </a:r>
          </a:p>
        </p:txBody>
      </p:sp>
      <p:pic>
        <p:nvPicPr>
          <p:cNvPr id="35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02581" y="3128295"/>
            <a:ext cx="7401499" cy="5236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终极网络分析工具 - Wireshark</a:t>
            </a:r>
          </a:p>
        </p:txBody>
      </p:sp>
      <p:pic>
        <p:nvPicPr>
          <p:cNvPr id="36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166" y="2731553"/>
            <a:ext cx="12530468" cy="62280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Shape 3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sp>
        <p:nvSpPr>
          <p:cNvPr id="364" name="Shape 364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任何性能优化结果都需要用数据证明</a:t>
            </a:r>
          </a:p>
          <a:p>
            <a:pPr lvl="2">
              <a:defRPr sz="3200"/>
            </a:pPr>
            <a:r>
              <a:t>网络服务成功率、平均耗时、耗时分布</a:t>
            </a:r>
          </a:p>
          <a:p>
            <a:pPr/>
            <a:r>
              <a:t>能够采集用户数据进行分析</a:t>
            </a:r>
          </a:p>
          <a:p>
            <a:pPr lvl="2">
              <a:defRPr sz="3200"/>
            </a:pPr>
            <a:r>
              <a:t>网络服务错误类型分布、请求和响应报文大小、网络服务过程细分、网络错误 Trace 日志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sp>
        <p:nvSpPr>
          <p:cNvPr id="367" name="Shape 36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App端Logging基础设施提供端到端监控</a:t>
            </a:r>
          </a:p>
          <a:p>
            <a:pPr lvl="2">
              <a:defRPr sz="3200"/>
            </a:pPr>
            <a:r>
              <a:t>客户端埋点采集实时上传</a:t>
            </a:r>
          </a:p>
          <a:p>
            <a:pPr lvl="2">
              <a:defRPr sz="3200"/>
            </a:pPr>
            <a:r>
              <a:t>服务端T+0处理</a:t>
            </a:r>
          </a:p>
          <a:p>
            <a:pPr lvl="2">
              <a:defRPr sz="3200"/>
            </a:pPr>
            <a:r>
              <a:t>Portal展示 (实时/小时级)</a:t>
            </a:r>
          </a:p>
          <a:p>
            <a:pPr lvl="2">
              <a:defRPr sz="3200"/>
            </a:pPr>
            <a:r>
              <a:t>自动告警 (分钟级)</a:t>
            </a:r>
          </a:p>
          <a:p>
            <a:pPr lvl="2">
              <a:defRPr sz="3200"/>
            </a:pPr>
            <a:r>
              <a:t>Trace日志后期分析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7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5343" y="2898972"/>
            <a:ext cx="10794114" cy="5708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73" name="Screen_Shot_2016-06-23_at_11_12_36_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6150" y="3232150"/>
            <a:ext cx="11112500" cy="504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76" name="Pasted_Image_6_23_16__11_14_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250" y="2724150"/>
            <a:ext cx="9258300" cy="6057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79" name="Pasted_Image_6_23_16__11_15_PM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0" y="3219510"/>
            <a:ext cx="11099800" cy="44661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952500" y="0"/>
            <a:ext cx="11099800" cy="2159000"/>
          </a:xfrm>
          <a:prstGeom prst="rect">
            <a:avLst/>
          </a:prstGeom>
        </p:spPr>
        <p:txBody>
          <a:bodyPr/>
          <a:lstStyle/>
          <a:p>
            <a:pPr/>
            <a:r>
              <a:t>TCP Header</a:t>
            </a:r>
          </a:p>
        </p:txBody>
      </p:sp>
      <p:sp>
        <p:nvSpPr>
          <p:cNvPr id="142" name="Shape 142"/>
          <p:cNvSpPr/>
          <p:nvPr/>
        </p:nvSpPr>
        <p:spPr>
          <a:xfrm>
            <a:off x="1058269" y="8990202"/>
            <a:ext cx="4737101" cy="4345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sz="2600"/>
            </a:lvl1pPr>
          </a:lstStyle>
          <a:p>
            <a:pPr/>
            <a:r>
              <a:t>提供的是一种可靠的数据流服务</a:t>
            </a:r>
          </a:p>
        </p:txBody>
      </p:sp>
      <p:pic>
        <p:nvPicPr>
          <p:cNvPr id="143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263" y="1488474"/>
            <a:ext cx="11544656" cy="7333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82" name="image11.png" descr="Screen Shot 2015-03-30 at 6.27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6582" y="2998186"/>
            <a:ext cx="9051636" cy="55098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3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85" name="image9.png" descr="Screen Shot 2015-03-30 at 6.26.2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5797" y="2968602"/>
            <a:ext cx="10133206" cy="5568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网络性能监控基础设施</a:t>
            </a:r>
          </a:p>
        </p:txBody>
      </p:sp>
      <p:pic>
        <p:nvPicPr>
          <p:cNvPr id="388" name="image10.png" descr="Screen Shot 2015-03-30 at 6.27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2686" y="2942763"/>
            <a:ext cx="10059428" cy="56206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App网络服务实现方式</a:t>
            </a:r>
          </a:p>
        </p:txBody>
      </p:sp>
      <p:sp>
        <p:nvSpPr>
          <p:cNvPr id="391" name="Shape 391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基于HTTP协议</a:t>
            </a:r>
          </a:p>
          <a:p>
            <a:pPr lvl="2"/>
            <a:r>
              <a:t>REST接口方便实现</a:t>
            </a:r>
          </a:p>
          <a:p>
            <a:pPr lvl="2"/>
            <a:r>
              <a:t>客户端网络库成熟</a:t>
            </a:r>
          </a:p>
          <a:p>
            <a:pPr/>
            <a:r>
              <a:t>基于TCP协议</a:t>
            </a:r>
          </a:p>
          <a:p>
            <a:pPr lvl="2"/>
            <a:r>
              <a:t>需要自定义协议实现RPC</a:t>
            </a:r>
          </a:p>
          <a:p>
            <a:pPr lvl="2"/>
            <a:r>
              <a:t>客户端网络处理复杂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移动网络优化案例 - Ctrip</a:t>
            </a:r>
          </a:p>
        </p:txBody>
      </p:sp>
      <p:sp>
        <p:nvSpPr>
          <p:cNvPr id="394" name="Shape 394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基于TCP原生Socket实现网络服务</a:t>
            </a:r>
          </a:p>
          <a:p>
            <a:pPr lvl="2">
              <a:defRPr sz="3200"/>
            </a:pPr>
            <a:r>
              <a:t>业界有大众点评、QQ空间以及IM类（微信/QQ等）</a:t>
            </a:r>
          </a:p>
          <a:p>
            <a:pPr/>
            <a:r>
              <a:t>TCP长短连接结合：长连接为主，短连接为辅</a:t>
            </a:r>
          </a:p>
          <a:p>
            <a:pPr/>
            <a:r>
              <a:t>设计目标：提高网络连通性和服务成功率，减少连接时间和传输数据大小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优化DNS</a:t>
            </a:r>
          </a:p>
        </p:txBody>
      </p:sp>
      <p:sp>
        <p:nvSpPr>
          <p:cNvPr id="397" name="Shape 397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内置Server IP列表，彻底消除DNS问题影响</a:t>
            </a:r>
          </a:p>
          <a:p>
            <a:pPr/>
            <a:r>
              <a:t>Server IP权重机制，新连接优选最佳权重Server IP</a:t>
            </a:r>
          </a:p>
          <a:p>
            <a:pPr/>
            <a:r>
              <a:t>IP权重根据网络服务结果和端到端延迟调整IP权重</a:t>
            </a:r>
          </a:p>
          <a:p>
            <a:pPr/>
            <a:r>
              <a:t>备选DNS解析</a:t>
            </a:r>
          </a:p>
          <a:p>
            <a:pPr/>
            <a:r>
              <a:t>可选：HTTP-DNS可解决DNS劫持问题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网络质量监测</a:t>
            </a:r>
          </a:p>
        </p:txBody>
      </p:sp>
      <p:sp>
        <p:nvSpPr>
          <p:cNvPr id="400" name="Shape 400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根据网络质量改变网络服务策略</a:t>
            </a:r>
          </a:p>
          <a:p>
            <a:pPr lvl="2">
              <a:defRPr sz="3200"/>
            </a:pPr>
            <a:r>
              <a:t>使用App端到服务端的 Ping 值作为 RTT 时间计算因子</a:t>
            </a:r>
          </a:p>
          <a:p>
            <a:pPr lvl="2">
              <a:defRPr sz="3200"/>
            </a:pPr>
            <a:r>
              <a:t>TCP连接、发送和接收数据的超时时长</a:t>
            </a:r>
          </a:p>
          <a:p>
            <a:pPr lvl="2">
              <a:defRPr sz="3200"/>
            </a:pPr>
            <a:r>
              <a:t>网络服务并发数量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TCP连接优化</a:t>
            </a:r>
          </a:p>
        </p:txBody>
      </p:sp>
      <p:sp>
        <p:nvSpPr>
          <p:cNvPr id="403" name="Shape 403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优先使用长连接，长连接池已满时使用短连接</a:t>
            </a:r>
          </a:p>
          <a:p>
            <a:pPr/>
            <a:r>
              <a:t>动态参数调整：长连接池个数和连接超时时间</a:t>
            </a:r>
          </a:p>
          <a:p>
            <a:pPr/>
            <a:r>
              <a:t>自动重试不同端口 (80、8080、443…)</a:t>
            </a:r>
          </a:p>
          <a:p>
            <a:pPr/>
            <a:r>
              <a:t>App启动时预热移动网络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Ctrip - 网络服务机制优化</a:t>
            </a:r>
          </a:p>
        </p:txBody>
      </p:sp>
      <p:sp>
        <p:nvSpPr>
          <p:cNvPr id="406" name="Shape 406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网络服务优先级机制，高优先级服务优先使用长连接</a:t>
            </a:r>
          </a:p>
          <a:p>
            <a:pPr/>
            <a:r>
              <a:t>网络服务依赖机制，根据依赖关系自动发起或取消网络服务 (主从服务)</a:t>
            </a:r>
          </a:p>
          <a:p>
            <a:pPr/>
            <a:r>
              <a:t>网络服务『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补偿重试』</a:t>
            </a:r>
            <a:r>
              <a:t>机制，服务失败时根据服务状态自动使用短连接进行服务重试</a:t>
            </a:r>
          </a:p>
          <a:p>
            <a:pPr lvl="2">
              <a:defRPr sz="3200"/>
            </a:pPr>
            <a:r>
              <a:t>根据网络服务生命周期 (连接、序列化请求报文、发送请求、接收响应报文、反序列化响应报文) 确定是否进行服务重试，以保证服务幂等性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hape 4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Ctrip - 弱网和网络抖动优化</a:t>
            </a:r>
          </a:p>
        </p:txBody>
      </p:sp>
      <p:sp>
        <p:nvSpPr>
          <p:cNvPr id="409" name="Shape 409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弱网下策略调整</a:t>
            </a:r>
          </a:p>
          <a:p>
            <a:pPr lvl="2">
              <a:defRPr sz="3200"/>
            </a:pPr>
            <a:r>
              <a:t>减少长连接池数量为1</a:t>
            </a:r>
          </a:p>
          <a:p>
            <a:pPr lvl="2">
              <a:defRPr sz="3200"/>
            </a:pPr>
            <a:r>
              <a:t>增加网络连接和服务超时时长</a:t>
            </a:r>
          </a:p>
          <a:p>
            <a:pPr lvl="2">
              <a:defRPr sz="3200"/>
            </a:pPr>
            <a:r>
              <a:t>可选：尝试QUIC协议 (基于UDP)，面向弱网有优势</a:t>
            </a:r>
          </a:p>
          <a:p>
            <a:pPr/>
            <a:r>
              <a:t>网络抖动下策略调整</a:t>
            </a:r>
          </a:p>
          <a:p>
            <a:pPr lvl="2">
              <a:defRPr sz="3200"/>
            </a:pPr>
            <a:r>
              <a:t>WIFI和移动网络类型互相切换时，会导致App客户端IP变化，自动关闭空闲长连接，现有网络服务自动重试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UDP Header</a:t>
            </a:r>
          </a:p>
        </p:txBody>
      </p:sp>
      <p:sp>
        <p:nvSpPr>
          <p:cNvPr id="146" name="Shape 146"/>
          <p:cNvSpPr/>
          <p:nvPr/>
        </p:nvSpPr>
        <p:spPr>
          <a:xfrm>
            <a:off x="2130869" y="4552386"/>
            <a:ext cx="9904989" cy="27866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58611" indent="-458611" algn="l">
              <a:lnSpc>
                <a:spcPct val="150000"/>
              </a:lnSpc>
              <a:buSzPct val="100000"/>
              <a:buAutoNum type="arabicPeriod" startAt="1"/>
            </a:pPr>
            <a:r>
              <a:t>UDP提供了无连接通信传输</a:t>
            </a:r>
          </a:p>
          <a:p>
            <a:pPr marL="458611" indent="-458611" algn="l">
              <a:lnSpc>
                <a:spcPct val="150000"/>
              </a:lnSpc>
              <a:buSzPct val="100000"/>
              <a:buAutoNum type="arabicPeriod" startAt="1"/>
            </a:pPr>
            <a:r>
              <a:t>不对传送数据包进行可靠性保证，应用层控制</a:t>
            </a:r>
          </a:p>
          <a:p>
            <a:pPr marL="458611" indent="-458611" algn="l">
              <a:lnSpc>
                <a:spcPct val="150000"/>
              </a:lnSpc>
              <a:buSzPct val="100000"/>
              <a:buAutoNum type="arabicPeriod" startAt="1"/>
            </a:pPr>
            <a:r>
              <a:t>弱网环境下丢包率高</a:t>
            </a:r>
          </a:p>
          <a:p>
            <a:pPr marL="458611" indent="-458611" algn="l">
              <a:lnSpc>
                <a:spcPct val="150000"/>
              </a:lnSpc>
              <a:buSzPct val="100000"/>
              <a:buAutoNum type="arabicPeriod" startAt="1"/>
            </a:pPr>
            <a:r>
              <a:t>资源消耗小，速度快</a:t>
            </a:r>
          </a:p>
        </p:txBody>
      </p:sp>
      <p:pic>
        <p:nvPicPr>
          <p:cNvPr id="14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3080" y="2738364"/>
            <a:ext cx="8838640" cy="16791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减少数据传输</a:t>
            </a:r>
          </a:p>
        </p:txBody>
      </p:sp>
      <p:sp>
        <p:nvSpPr>
          <p:cNvPr id="412" name="Shape 41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优化TCP服务数据格式 </a:t>
            </a:r>
          </a:p>
          <a:p>
            <a:pPr lvl="2"/>
            <a:r>
              <a:t>自定义格式转到Protocol Buffer格式</a:t>
            </a:r>
          </a:p>
          <a:p>
            <a:pPr/>
            <a:r>
              <a:t>优化TCP服务数据序列化反序列化算法</a:t>
            </a:r>
          </a:p>
          <a:p>
            <a:pPr/>
            <a:r>
              <a:t>优化图片格式 (WebP)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App DR</a:t>
            </a:r>
          </a:p>
        </p:txBody>
      </p:sp>
      <p:sp>
        <p:nvSpPr>
          <p:cNvPr id="415" name="Shape 41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Server IP权重机制可以部分解决单个IDC入口问题，但效率低，有延迟效应影响用户体验</a:t>
            </a:r>
          </a:p>
          <a:p>
            <a:pPr/>
            <a:r>
              <a:t>多机房灾备方案</a:t>
            </a:r>
          </a:p>
          <a:p>
            <a:pPr lvl="2">
              <a:defRPr sz="3200"/>
            </a:pPr>
            <a:r>
              <a:t>通过Mobile Config下发新Server IP，实现自动分流，支持按照产品线分流</a:t>
            </a:r>
          </a:p>
          <a:p>
            <a:pPr lvl="2">
              <a:defRPr sz="3200"/>
            </a:pPr>
            <a:r>
              <a:t>如果是单个IDC内应用服务不可用，TCP Gateway可以转发至可用应用服务单元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Networking Tricks</a:t>
            </a:r>
          </a:p>
        </p:txBody>
      </p:sp>
      <p:sp>
        <p:nvSpPr>
          <p:cNvPr id="418" name="Shape 418"/>
          <p:cNvSpPr/>
          <p:nvPr>
            <p:ph type="body" sz="half" idx="1"/>
          </p:nvPr>
        </p:nvSpPr>
        <p:spPr>
          <a:xfrm>
            <a:off x="952500" y="2609850"/>
            <a:ext cx="11099800" cy="4289078"/>
          </a:xfrm>
          <a:prstGeom prst="rect">
            <a:avLst/>
          </a:prstGeom>
        </p:spPr>
        <p:txBody>
          <a:bodyPr/>
          <a:lstStyle/>
          <a:p>
            <a:pPr/>
            <a:r>
              <a:t>iOS App中原生Socket不能直接唤醒移动网络</a:t>
            </a:r>
          </a:p>
          <a:p>
            <a:pPr/>
            <a:r>
              <a:t>确保连接被保持住：SO_KEEPALIVE参数</a:t>
            </a:r>
          </a:p>
          <a:p>
            <a:pPr/>
            <a:r>
              <a:t>处理SIGPIPE或者关闭：SO_NOSIGPIPE参数</a:t>
            </a:r>
          </a:p>
          <a:p>
            <a:pPr/>
            <a:r>
              <a:t>关闭Nagle算法影响：TCP_NODELAY参数</a:t>
            </a:r>
          </a:p>
        </p:txBody>
      </p:sp>
      <p:pic>
        <p:nvPicPr>
          <p:cNvPr id="419" name="Screen Shot 2016-06-24 at 2.4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000" y="7536110"/>
            <a:ext cx="10210800" cy="1219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pPr/>
            <a:r>
              <a:t>Ctrip - Networking Tricks</a:t>
            </a:r>
          </a:p>
        </p:txBody>
      </p:sp>
      <p:sp>
        <p:nvSpPr>
          <p:cNvPr id="422" name="Shape 42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使用合适接口创建socket，支持IPv6</a:t>
            </a:r>
          </a:p>
          <a:p>
            <a:pPr/>
            <a:r>
              <a:t>如果使用select系统调用，确保自己拥有socket fd</a:t>
            </a:r>
          </a:p>
          <a:p>
            <a:pPr/>
            <a:r>
              <a:t>使用run loops和nonblocking I/O来管理异步读操作 (GCD/select)</a:t>
            </a:r>
          </a:p>
          <a:p>
            <a:pPr/>
            <a:r>
              <a:t>避免在主线程有任何同步网络操作 (connect/read/write)</a:t>
            </a:r>
          </a:p>
          <a:p>
            <a:pPr/>
            <a:r>
              <a:t>如果使用select，要处理不同返回值和超时设置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优化效果</a:t>
            </a:r>
          </a:p>
        </p:txBody>
      </p:sp>
      <p:pic>
        <p:nvPicPr>
          <p:cNvPr id="425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2760" y="3470407"/>
            <a:ext cx="10539280" cy="3882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Ctrip - TCP Gateway*</a:t>
            </a:r>
          </a:p>
        </p:txBody>
      </p:sp>
      <p:pic>
        <p:nvPicPr>
          <p:cNvPr id="42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6450" y="3325354"/>
            <a:ext cx="9742925" cy="4855492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Shape 429"/>
          <p:cNvSpPr/>
          <p:nvPr/>
        </p:nvSpPr>
        <p:spPr>
          <a:xfrm>
            <a:off x="6763543" y="9194800"/>
            <a:ext cx="6183314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500"/>
            </a:lvl1pPr>
          </a:lstStyle>
          <a:p>
            <a:pPr/>
            <a:r>
              <a:t>* TCP Gateway基于Netty和Netflix Zuul实现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Ctrip - Hybrid网络服务优化</a:t>
            </a:r>
          </a:p>
        </p:txBody>
      </p:sp>
      <p:sp>
        <p:nvSpPr>
          <p:cNvPr id="432" name="Shape 432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3600"/>
              </a:spcBef>
              <a:defRPr sz="3096"/>
            </a:pPr>
            <a:r>
              <a:t>传统Hybrid网络服务基于系统HTTP接口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无法控制网络服务流程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平均网络服务成功率仅 97% 左右</a:t>
            </a:r>
          </a:p>
          <a:p>
            <a:pPr marL="382270" indent="-382270" defTabSz="502412">
              <a:spcBef>
                <a:spcPts val="3600"/>
              </a:spcBef>
              <a:defRPr sz="3096"/>
            </a:pPr>
            <a:r>
              <a:t>基于TCP Tunnel实现Hybrid HTTP网络请求转发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未使用HTTP Hook技术，目前采用Hybrid接口转发，未来计划采用iOS Network Extension实现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HTTP请求通过TCP Gateway中转至H5 Gateway</a:t>
            </a:r>
          </a:p>
          <a:p>
            <a:pPr lvl="2" marL="1146810" indent="-382270" defTabSz="502412">
              <a:spcBef>
                <a:spcPts val="3600"/>
              </a:spcBef>
              <a:defRPr sz="2752"/>
            </a:pPr>
            <a:r>
              <a:t>平均网络服务成功率可提升至 99.2%+，服务耗时降低 30%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Ctrip - TCP Tunnel for Hybrid</a:t>
            </a:r>
          </a:p>
        </p:txBody>
      </p:sp>
      <p:pic>
        <p:nvPicPr>
          <p:cNvPr id="435" name="Screen Shot 2016-06-24 at 12.46.0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123" y="3469703"/>
            <a:ext cx="10228790" cy="45667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14095">
              <a:defRPr sz="7040"/>
            </a:lvl1pPr>
          </a:lstStyle>
          <a:p>
            <a:pPr/>
            <a:r>
              <a:t>Ctrip - TCP Tunnel for Hybrid</a:t>
            </a:r>
          </a:p>
        </p:txBody>
      </p:sp>
      <p:pic>
        <p:nvPicPr>
          <p:cNvPr id="438" name="Screen Shot 2016-06-24 at 4.31.3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6750" y="2876550"/>
            <a:ext cx="11671300" cy="577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/>
            <a:r>
              <a:t>Ctrip - 海外网络服务优化</a:t>
            </a:r>
          </a:p>
        </p:txBody>
      </p:sp>
      <p:sp>
        <p:nvSpPr>
          <p:cNvPr id="441" name="Shape 441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/>
            <a:r>
              <a:t>基于Akaima网络通道实现网络服务</a:t>
            </a:r>
          </a:p>
          <a:p>
            <a:pPr lvl="2">
              <a:defRPr sz="3200"/>
            </a:pPr>
            <a:r>
              <a:t>海外用户根据Akaima定制域名获取Server IP，网络服务优先走Akaima通道</a:t>
            </a:r>
          </a:p>
          <a:p>
            <a:pPr lvl="2">
              <a:defRPr sz="3200"/>
            </a:pPr>
            <a:r>
              <a:t>如果Akaima通道网络服务失败并且重试机制生效时，改走传统Internet通道进行重试</a:t>
            </a:r>
          </a:p>
          <a:p>
            <a:pPr lvl="2">
              <a:defRPr sz="3200"/>
            </a:pPr>
            <a:r>
              <a:t>相比传统Internet通道，以及TCP网络服务保持成功率情况下，Akaima通道平均服务耗时可减少 30%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